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5" r:id="rId4"/>
    <p:sldId id="266" r:id="rId5"/>
    <p:sldId id="267" r:id="rId6"/>
    <p:sldId id="268" r:id="rId7"/>
    <p:sldId id="270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69" d="100"/>
          <a:sy n="69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2995-8068-45B4-A041-D623B9DE5168}" type="datetimeFigureOut">
              <a:rPr lang="fr-FR" smtClean="0"/>
              <a:pPr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1C17-E6F9-4A6E-95EA-4EE4E1423F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 smtClean="0">
                <a:latin typeface="Mistral" panose="03090702030407020403" pitchFamily="66" charset="0"/>
              </a:rPr>
              <a:t>ECJS</a:t>
            </a:r>
            <a:endParaRPr lang="fr-FR" sz="8800" dirty="0">
              <a:latin typeface="Mistral" panose="03090702030407020403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16016" y="608903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Arthur CASTAING - Norman DUBOC</a:t>
            </a:r>
          </a:p>
          <a:p>
            <a:pPr algn="ctr"/>
            <a:r>
              <a:rPr lang="fr-FR" sz="1400" b="1" dirty="0" smtClean="0"/>
              <a:t>2</a:t>
            </a:r>
            <a:r>
              <a:rPr lang="fr-FR" sz="1400" b="1" baseline="30000" dirty="0" smtClean="0"/>
              <a:t>nd</a:t>
            </a:r>
            <a:r>
              <a:rPr lang="fr-FR" sz="1400" b="1" dirty="0" smtClean="0"/>
              <a:t> 503</a:t>
            </a:r>
            <a:endParaRPr lang="fr-F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" r="63212" b="4455"/>
          <a:stretch/>
        </p:blipFill>
        <p:spPr bwMode="auto">
          <a:xfrm>
            <a:off x="827584" y="1268760"/>
            <a:ext cx="320455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47" y="1291172"/>
            <a:ext cx="3795479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9634" t="5031" r="9555"/>
          <a:stretch/>
        </p:blipFill>
        <p:spPr bwMode="auto">
          <a:xfrm>
            <a:off x="303649" y="56343"/>
            <a:ext cx="16951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Rappel : Le droit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709119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droit est un ensemble de règles qui s’appliquent à tous. </a:t>
            </a:r>
          </a:p>
          <a:p>
            <a:pPr algn="just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droit est présent de manière quotidienne dans la vie des citoyens : </a:t>
            </a:r>
          </a:p>
          <a:p>
            <a:pPr lvl="1" algn="just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Tout conducteur doit respecter le Code de la route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 lvl="1" algn="just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Dans le cadre de l’entreprise, salariés et employeurs appliquent quotidiennement le Code du travail : respect de la durée légale du travail, présence d’un règlement intérieur…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 droit se présente donc comme un ensemble de règles qui organisent la vie en société.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61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Qu’est ce que qu’avoir des droits ?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424043" y="2793360"/>
            <a:ext cx="2122331" cy="1729903"/>
          </a:xfrm>
          <a:custGeom>
            <a:avLst/>
            <a:gdLst>
              <a:gd name="connsiteX0" fmla="*/ 0 w 2020510"/>
              <a:gd name="connsiteY0" fmla="*/ 864952 h 1729903"/>
              <a:gd name="connsiteX1" fmla="*/ 353220 w 2020510"/>
              <a:gd name="connsiteY1" fmla="*/ 207917 h 1729903"/>
              <a:gd name="connsiteX2" fmla="*/ 1010256 w 2020510"/>
              <a:gd name="connsiteY2" fmla="*/ 1 h 1729903"/>
              <a:gd name="connsiteX3" fmla="*/ 1667292 w 2020510"/>
              <a:gd name="connsiteY3" fmla="*/ 207918 h 1729903"/>
              <a:gd name="connsiteX4" fmla="*/ 2020510 w 2020510"/>
              <a:gd name="connsiteY4" fmla="*/ 864955 h 1729903"/>
              <a:gd name="connsiteX5" fmla="*/ 1667290 w 2020510"/>
              <a:gd name="connsiteY5" fmla="*/ 1521991 h 1729903"/>
              <a:gd name="connsiteX6" fmla="*/ 1010254 w 2020510"/>
              <a:gd name="connsiteY6" fmla="*/ 1729907 h 1729903"/>
              <a:gd name="connsiteX7" fmla="*/ 353218 w 2020510"/>
              <a:gd name="connsiteY7" fmla="*/ 1521990 h 1729903"/>
              <a:gd name="connsiteX8" fmla="*/ -1 w 2020510"/>
              <a:gd name="connsiteY8" fmla="*/ 864954 h 1729903"/>
              <a:gd name="connsiteX9" fmla="*/ 0 w 2020510"/>
              <a:gd name="connsiteY9" fmla="*/ 864952 h 17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0510" h="1729903">
                <a:moveTo>
                  <a:pt x="0" y="864952"/>
                </a:moveTo>
                <a:cubicBezTo>
                  <a:pt x="0" y="612282"/>
                  <a:pt x="129044" y="372245"/>
                  <a:pt x="353220" y="207917"/>
                </a:cubicBezTo>
                <a:cubicBezTo>
                  <a:pt x="536262" y="73742"/>
                  <a:pt x="769291" y="1"/>
                  <a:pt x="1010256" y="1"/>
                </a:cubicBezTo>
                <a:cubicBezTo>
                  <a:pt x="1251221" y="1"/>
                  <a:pt x="1484250" y="73743"/>
                  <a:pt x="1667292" y="207918"/>
                </a:cubicBezTo>
                <a:cubicBezTo>
                  <a:pt x="1891468" y="372247"/>
                  <a:pt x="2020511" y="612284"/>
                  <a:pt x="2020510" y="864955"/>
                </a:cubicBezTo>
                <a:cubicBezTo>
                  <a:pt x="2020510" y="1117625"/>
                  <a:pt x="1891467" y="1357663"/>
                  <a:pt x="1667290" y="1521991"/>
                </a:cubicBezTo>
                <a:cubicBezTo>
                  <a:pt x="1484248" y="1656166"/>
                  <a:pt x="1251219" y="1729907"/>
                  <a:pt x="1010254" y="1729907"/>
                </a:cubicBezTo>
                <a:cubicBezTo>
                  <a:pt x="769289" y="1729907"/>
                  <a:pt x="536260" y="1656166"/>
                  <a:pt x="353218" y="1521990"/>
                </a:cubicBezTo>
                <a:cubicBezTo>
                  <a:pt x="129042" y="1357662"/>
                  <a:pt x="-1" y="1117624"/>
                  <a:pt x="-1" y="864954"/>
                </a:cubicBezTo>
                <a:cubicBezTo>
                  <a:pt x="-1" y="864953"/>
                  <a:pt x="0" y="864953"/>
                  <a:pt x="0" y="86495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16217" tIns="273658" rIns="316217" bIns="273658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i="1" dirty="0" smtClean="0">
                <a:solidFill>
                  <a:schemeClr val="tx1"/>
                </a:solidFill>
              </a:rPr>
              <a:t>Avoir des Droits !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340002" y="836712"/>
            <a:ext cx="2290413" cy="1467720"/>
          </a:xfrm>
          <a:custGeom>
            <a:avLst/>
            <a:gdLst>
              <a:gd name="connsiteX0" fmla="*/ 0 w 1727564"/>
              <a:gd name="connsiteY0" fmla="*/ 662156 h 1324312"/>
              <a:gd name="connsiteX1" fmla="*/ 338269 w 1727564"/>
              <a:gd name="connsiteY1" fmla="*/ 136643 h 1324312"/>
              <a:gd name="connsiteX2" fmla="*/ 863783 w 1727564"/>
              <a:gd name="connsiteY2" fmla="*/ 1 h 1324312"/>
              <a:gd name="connsiteX3" fmla="*/ 1389297 w 1727564"/>
              <a:gd name="connsiteY3" fmla="*/ 136644 h 1324312"/>
              <a:gd name="connsiteX4" fmla="*/ 1727564 w 1727564"/>
              <a:gd name="connsiteY4" fmla="*/ 662159 h 1324312"/>
              <a:gd name="connsiteX5" fmla="*/ 1389296 w 1727564"/>
              <a:gd name="connsiteY5" fmla="*/ 1187673 h 1324312"/>
              <a:gd name="connsiteX6" fmla="*/ 863782 w 1727564"/>
              <a:gd name="connsiteY6" fmla="*/ 1324315 h 1324312"/>
              <a:gd name="connsiteX7" fmla="*/ 338268 w 1727564"/>
              <a:gd name="connsiteY7" fmla="*/ 1187672 h 1324312"/>
              <a:gd name="connsiteX8" fmla="*/ 0 w 1727564"/>
              <a:gd name="connsiteY8" fmla="*/ 662158 h 1324312"/>
              <a:gd name="connsiteX9" fmla="*/ 0 w 1727564"/>
              <a:gd name="connsiteY9" fmla="*/ 662156 h 13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7564" h="1324312">
                <a:moveTo>
                  <a:pt x="0" y="662156"/>
                </a:moveTo>
                <a:cubicBezTo>
                  <a:pt x="0" y="456189"/>
                  <a:pt x="125030" y="261950"/>
                  <a:pt x="338269" y="136643"/>
                </a:cubicBezTo>
                <a:cubicBezTo>
                  <a:pt x="489068" y="48028"/>
                  <a:pt x="673775" y="1"/>
                  <a:pt x="863783" y="1"/>
                </a:cubicBezTo>
                <a:cubicBezTo>
                  <a:pt x="1053792" y="1"/>
                  <a:pt x="1238499" y="48028"/>
                  <a:pt x="1389297" y="136644"/>
                </a:cubicBezTo>
                <a:cubicBezTo>
                  <a:pt x="1602536" y="261952"/>
                  <a:pt x="1727565" y="456191"/>
                  <a:pt x="1727564" y="662159"/>
                </a:cubicBezTo>
                <a:cubicBezTo>
                  <a:pt x="1727564" y="868126"/>
                  <a:pt x="1602534" y="1062365"/>
                  <a:pt x="1389296" y="1187673"/>
                </a:cubicBezTo>
                <a:cubicBezTo>
                  <a:pt x="1238498" y="1276288"/>
                  <a:pt x="1053791" y="1324315"/>
                  <a:pt x="863782" y="1324315"/>
                </a:cubicBezTo>
                <a:cubicBezTo>
                  <a:pt x="673773" y="1324315"/>
                  <a:pt x="489066" y="1276288"/>
                  <a:pt x="338268" y="1187672"/>
                </a:cubicBezTo>
                <a:cubicBezTo>
                  <a:pt x="125029" y="1062364"/>
                  <a:pt x="0" y="868125"/>
                  <a:pt x="0" y="662158"/>
                </a:cubicBezTo>
                <a:lnTo>
                  <a:pt x="0" y="662156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75856" tIns="216801" rIns="275856" bIns="21680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Ce sont des règles </a:t>
            </a:r>
            <a:r>
              <a:rPr lang="fr-FR" sz="1600" b="1" dirty="0" smtClean="0">
                <a:solidFill>
                  <a:schemeClr val="tx1"/>
                </a:solidFill>
              </a:rPr>
              <a:t>sur </a:t>
            </a:r>
            <a:r>
              <a:rPr lang="fr-FR" sz="1600" b="1" dirty="0">
                <a:solidFill>
                  <a:schemeClr val="tx1"/>
                </a:solidFill>
              </a:rPr>
              <a:t>la vie en société qui s’appliquent à tous.(Morales et </a:t>
            </a:r>
            <a:r>
              <a:rPr lang="fr-FR" sz="1600" b="1" dirty="0" smtClean="0">
                <a:solidFill>
                  <a:schemeClr val="tx1"/>
                </a:solidFill>
              </a:rPr>
              <a:t>juridiques)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3346209" y="4932511"/>
            <a:ext cx="2277999" cy="1581818"/>
          </a:xfrm>
          <a:custGeom>
            <a:avLst/>
            <a:gdLst>
              <a:gd name="connsiteX0" fmla="*/ 0 w 1774113"/>
              <a:gd name="connsiteY0" fmla="*/ 855627 h 1711253"/>
              <a:gd name="connsiteX1" fmla="*/ 271227 w 1774113"/>
              <a:gd name="connsiteY1" fmla="*/ 239796 h 1711253"/>
              <a:gd name="connsiteX2" fmla="*/ 887059 w 1774113"/>
              <a:gd name="connsiteY2" fmla="*/ 1 h 1711253"/>
              <a:gd name="connsiteX3" fmla="*/ 1502890 w 1774113"/>
              <a:gd name="connsiteY3" fmla="*/ 239798 h 1711253"/>
              <a:gd name="connsiteX4" fmla="*/ 1774115 w 1774113"/>
              <a:gd name="connsiteY4" fmla="*/ 855630 h 1711253"/>
              <a:gd name="connsiteX5" fmla="*/ 1502889 w 1774113"/>
              <a:gd name="connsiteY5" fmla="*/ 1471461 h 1711253"/>
              <a:gd name="connsiteX6" fmla="*/ 887057 w 1774113"/>
              <a:gd name="connsiteY6" fmla="*/ 1711257 h 1711253"/>
              <a:gd name="connsiteX7" fmla="*/ 271226 w 1774113"/>
              <a:gd name="connsiteY7" fmla="*/ 1471461 h 1711253"/>
              <a:gd name="connsiteX8" fmla="*/ 1 w 1774113"/>
              <a:gd name="connsiteY8" fmla="*/ 855629 h 1711253"/>
              <a:gd name="connsiteX9" fmla="*/ 0 w 1774113"/>
              <a:gd name="connsiteY9" fmla="*/ 855627 h 1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113" h="1711253">
                <a:moveTo>
                  <a:pt x="0" y="855627"/>
                </a:moveTo>
                <a:cubicBezTo>
                  <a:pt x="0" y="623349"/>
                  <a:pt x="97905" y="401053"/>
                  <a:pt x="271227" y="239796"/>
                </a:cubicBezTo>
                <a:cubicBezTo>
                  <a:pt x="436569" y="85963"/>
                  <a:pt x="657335" y="1"/>
                  <a:pt x="887059" y="1"/>
                </a:cubicBezTo>
                <a:cubicBezTo>
                  <a:pt x="1116783" y="1"/>
                  <a:pt x="1337548" y="85964"/>
                  <a:pt x="1502890" y="239798"/>
                </a:cubicBezTo>
                <a:cubicBezTo>
                  <a:pt x="1676211" y="401055"/>
                  <a:pt x="1774115" y="623352"/>
                  <a:pt x="1774115" y="855630"/>
                </a:cubicBezTo>
                <a:cubicBezTo>
                  <a:pt x="1774115" y="1087908"/>
                  <a:pt x="1676211" y="1310205"/>
                  <a:pt x="1502889" y="1471461"/>
                </a:cubicBezTo>
                <a:cubicBezTo>
                  <a:pt x="1337547" y="1625294"/>
                  <a:pt x="1116781" y="1711257"/>
                  <a:pt x="887057" y="1711257"/>
                </a:cubicBezTo>
                <a:cubicBezTo>
                  <a:pt x="657333" y="1711257"/>
                  <a:pt x="436568" y="1625294"/>
                  <a:pt x="271226" y="1471461"/>
                </a:cubicBezTo>
                <a:cubicBezTo>
                  <a:pt x="97905" y="1310204"/>
                  <a:pt x="1" y="1087907"/>
                  <a:pt x="1" y="855629"/>
                </a:cubicBezTo>
                <a:cubicBezTo>
                  <a:pt x="1" y="855628"/>
                  <a:pt x="0" y="855628"/>
                  <a:pt x="0" y="855627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2673" tIns="273467" rIns="282673" bIns="273467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C’est fixer un cadre de référence identique à tous.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500603" y="2785740"/>
            <a:ext cx="2298589" cy="1745135"/>
          </a:xfrm>
          <a:custGeom>
            <a:avLst/>
            <a:gdLst>
              <a:gd name="connsiteX0" fmla="*/ 0 w 1839237"/>
              <a:gd name="connsiteY0" fmla="*/ 872568 h 1745135"/>
              <a:gd name="connsiteX1" fmla="*/ 286641 w 1839237"/>
              <a:gd name="connsiteY1" fmla="*/ 239589 h 1745135"/>
              <a:gd name="connsiteX2" fmla="*/ 919621 w 1839237"/>
              <a:gd name="connsiteY2" fmla="*/ 1 h 1745135"/>
              <a:gd name="connsiteX3" fmla="*/ 1552600 w 1839237"/>
              <a:gd name="connsiteY3" fmla="*/ 239591 h 1745135"/>
              <a:gd name="connsiteX4" fmla="*/ 1839239 w 1839237"/>
              <a:gd name="connsiteY4" fmla="*/ 872571 h 1745135"/>
              <a:gd name="connsiteX5" fmla="*/ 1552599 w 1839237"/>
              <a:gd name="connsiteY5" fmla="*/ 1505550 h 1745135"/>
              <a:gd name="connsiteX6" fmla="*/ 919620 w 1839237"/>
              <a:gd name="connsiteY6" fmla="*/ 1745139 h 1745135"/>
              <a:gd name="connsiteX7" fmla="*/ 286641 w 1839237"/>
              <a:gd name="connsiteY7" fmla="*/ 1505549 h 1745135"/>
              <a:gd name="connsiteX8" fmla="*/ 2 w 1839237"/>
              <a:gd name="connsiteY8" fmla="*/ 872569 h 1745135"/>
              <a:gd name="connsiteX9" fmla="*/ 0 w 1839237"/>
              <a:gd name="connsiteY9" fmla="*/ 872568 h 17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9237" h="1745135">
                <a:moveTo>
                  <a:pt x="0" y="872568"/>
                </a:moveTo>
                <a:cubicBezTo>
                  <a:pt x="0" y="633202"/>
                  <a:pt x="103636" y="404346"/>
                  <a:pt x="286641" y="239589"/>
                </a:cubicBezTo>
                <a:cubicBezTo>
                  <a:pt x="457510" y="85757"/>
                  <a:pt x="684076" y="0"/>
                  <a:pt x="919621" y="1"/>
                </a:cubicBezTo>
                <a:cubicBezTo>
                  <a:pt x="1155166" y="1"/>
                  <a:pt x="1381731" y="85759"/>
                  <a:pt x="1552600" y="239591"/>
                </a:cubicBezTo>
                <a:cubicBezTo>
                  <a:pt x="1735604" y="404348"/>
                  <a:pt x="1839240" y="633204"/>
                  <a:pt x="1839239" y="872571"/>
                </a:cubicBezTo>
                <a:cubicBezTo>
                  <a:pt x="1839239" y="1111937"/>
                  <a:pt x="1735603" y="1340793"/>
                  <a:pt x="1552599" y="1505550"/>
                </a:cubicBezTo>
                <a:cubicBezTo>
                  <a:pt x="1381730" y="1659382"/>
                  <a:pt x="1155165" y="1745139"/>
                  <a:pt x="919620" y="1745139"/>
                </a:cubicBezTo>
                <a:cubicBezTo>
                  <a:pt x="684075" y="1745139"/>
                  <a:pt x="457510" y="1659381"/>
                  <a:pt x="286641" y="1505549"/>
                </a:cubicBezTo>
                <a:cubicBezTo>
                  <a:pt x="103637" y="1340792"/>
                  <a:pt x="1" y="1111936"/>
                  <a:pt x="2" y="872569"/>
                </a:cubicBezTo>
                <a:cubicBezTo>
                  <a:pt x="1" y="872569"/>
                  <a:pt x="1" y="872568"/>
                  <a:pt x="0" y="872568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92210" tIns="278429" rIns="292210" bIns="278429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C’est réguler les relations entre les personnes dans leur vie</a:t>
            </a:r>
            <a:r>
              <a:rPr lang="fr-FR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" name="Flèche vers le haut 14"/>
          <p:cNvSpPr/>
          <p:nvPr/>
        </p:nvSpPr>
        <p:spPr>
          <a:xfrm>
            <a:off x="4233589" y="2204864"/>
            <a:ext cx="503238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6" name="Flèche vers le haut 15"/>
          <p:cNvSpPr/>
          <p:nvPr/>
        </p:nvSpPr>
        <p:spPr>
          <a:xfrm rot="5400000">
            <a:off x="5579100" y="3423953"/>
            <a:ext cx="541427" cy="46870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7" name="Flèche vers le haut 16"/>
          <p:cNvSpPr/>
          <p:nvPr/>
        </p:nvSpPr>
        <p:spPr>
          <a:xfrm rot="16200000">
            <a:off x="2843808" y="3405895"/>
            <a:ext cx="504825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32002" y="4578770"/>
            <a:ext cx="5064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orme libre 34"/>
          <p:cNvSpPr/>
          <p:nvPr/>
        </p:nvSpPr>
        <p:spPr>
          <a:xfrm>
            <a:off x="6205421" y="2867398"/>
            <a:ext cx="2277999" cy="1581818"/>
          </a:xfrm>
          <a:custGeom>
            <a:avLst/>
            <a:gdLst>
              <a:gd name="connsiteX0" fmla="*/ 0 w 1774113"/>
              <a:gd name="connsiteY0" fmla="*/ 855627 h 1711253"/>
              <a:gd name="connsiteX1" fmla="*/ 271227 w 1774113"/>
              <a:gd name="connsiteY1" fmla="*/ 239796 h 1711253"/>
              <a:gd name="connsiteX2" fmla="*/ 887059 w 1774113"/>
              <a:gd name="connsiteY2" fmla="*/ 1 h 1711253"/>
              <a:gd name="connsiteX3" fmla="*/ 1502890 w 1774113"/>
              <a:gd name="connsiteY3" fmla="*/ 239798 h 1711253"/>
              <a:gd name="connsiteX4" fmla="*/ 1774115 w 1774113"/>
              <a:gd name="connsiteY4" fmla="*/ 855630 h 1711253"/>
              <a:gd name="connsiteX5" fmla="*/ 1502889 w 1774113"/>
              <a:gd name="connsiteY5" fmla="*/ 1471461 h 1711253"/>
              <a:gd name="connsiteX6" fmla="*/ 887057 w 1774113"/>
              <a:gd name="connsiteY6" fmla="*/ 1711257 h 1711253"/>
              <a:gd name="connsiteX7" fmla="*/ 271226 w 1774113"/>
              <a:gd name="connsiteY7" fmla="*/ 1471461 h 1711253"/>
              <a:gd name="connsiteX8" fmla="*/ 1 w 1774113"/>
              <a:gd name="connsiteY8" fmla="*/ 855629 h 1711253"/>
              <a:gd name="connsiteX9" fmla="*/ 0 w 1774113"/>
              <a:gd name="connsiteY9" fmla="*/ 855627 h 1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113" h="1711253">
                <a:moveTo>
                  <a:pt x="0" y="855627"/>
                </a:moveTo>
                <a:cubicBezTo>
                  <a:pt x="0" y="623349"/>
                  <a:pt x="97905" y="401053"/>
                  <a:pt x="271227" y="239796"/>
                </a:cubicBezTo>
                <a:cubicBezTo>
                  <a:pt x="436569" y="85963"/>
                  <a:pt x="657335" y="1"/>
                  <a:pt x="887059" y="1"/>
                </a:cubicBezTo>
                <a:cubicBezTo>
                  <a:pt x="1116783" y="1"/>
                  <a:pt x="1337548" y="85964"/>
                  <a:pt x="1502890" y="239798"/>
                </a:cubicBezTo>
                <a:cubicBezTo>
                  <a:pt x="1676211" y="401055"/>
                  <a:pt x="1774115" y="623352"/>
                  <a:pt x="1774115" y="855630"/>
                </a:cubicBezTo>
                <a:cubicBezTo>
                  <a:pt x="1774115" y="1087908"/>
                  <a:pt x="1676211" y="1310205"/>
                  <a:pt x="1502889" y="1471461"/>
                </a:cubicBezTo>
                <a:cubicBezTo>
                  <a:pt x="1337547" y="1625294"/>
                  <a:pt x="1116781" y="1711257"/>
                  <a:pt x="887057" y="1711257"/>
                </a:cubicBezTo>
                <a:cubicBezTo>
                  <a:pt x="657333" y="1711257"/>
                  <a:pt x="436568" y="1625294"/>
                  <a:pt x="271226" y="1471461"/>
                </a:cubicBezTo>
                <a:cubicBezTo>
                  <a:pt x="97905" y="1310204"/>
                  <a:pt x="1" y="1087907"/>
                  <a:pt x="1" y="855629"/>
                </a:cubicBezTo>
                <a:cubicBezTo>
                  <a:pt x="1" y="855628"/>
                  <a:pt x="0" y="855628"/>
                  <a:pt x="0" y="85562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82673" tIns="273467" rIns="282673" bIns="273467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C’est définir les rapports entre les individus pour que la société fonctionne correctement.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61653" y="908719"/>
            <a:ext cx="2376488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Ne pas faire de bruit pour gêner mon voisin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156176" y="5183967"/>
            <a:ext cx="2376488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Ne pas insulter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Ne pas tuer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6205421" y="908719"/>
            <a:ext cx="2277999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Egaux et libres en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22704" y="5183420"/>
            <a:ext cx="2376488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Ex:  Le code de route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Droit des enfants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rot="9223246">
            <a:off x="2784925" y="5731629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1" name="Arc 40"/>
          <p:cNvSpPr/>
          <p:nvPr/>
        </p:nvSpPr>
        <p:spPr>
          <a:xfrm rot="3570890">
            <a:off x="7513162" y="4233118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2" name="Arc 41"/>
          <p:cNvSpPr/>
          <p:nvPr/>
        </p:nvSpPr>
        <p:spPr>
          <a:xfrm rot="13862337">
            <a:off x="315145" y="2145800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3" name="Arc 42"/>
          <p:cNvSpPr/>
          <p:nvPr/>
        </p:nvSpPr>
        <p:spPr>
          <a:xfrm rot="2708744">
            <a:off x="5397632" y="1014273"/>
            <a:ext cx="914400" cy="914400"/>
          </a:xfrm>
          <a:prstGeom prst="arc">
            <a:avLst>
              <a:gd name="adj1" fmla="val 10614393"/>
              <a:gd name="adj2" fmla="val 1531311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40541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3749" y="188913"/>
            <a:ext cx="8845605" cy="561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900" b="1" i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Le droit est-il indispensable </a:t>
            </a:r>
            <a:r>
              <a:rPr lang="fr-FR" sz="2900" b="1" i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à </a:t>
            </a:r>
            <a:r>
              <a:rPr lang="fr-FR" sz="2900" b="1" i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une organisation en société ?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524179" y="3064075"/>
            <a:ext cx="2020510" cy="1729903"/>
          </a:xfrm>
          <a:custGeom>
            <a:avLst/>
            <a:gdLst>
              <a:gd name="connsiteX0" fmla="*/ 0 w 2020510"/>
              <a:gd name="connsiteY0" fmla="*/ 864952 h 1729903"/>
              <a:gd name="connsiteX1" fmla="*/ 353220 w 2020510"/>
              <a:gd name="connsiteY1" fmla="*/ 207917 h 1729903"/>
              <a:gd name="connsiteX2" fmla="*/ 1010256 w 2020510"/>
              <a:gd name="connsiteY2" fmla="*/ 1 h 1729903"/>
              <a:gd name="connsiteX3" fmla="*/ 1667292 w 2020510"/>
              <a:gd name="connsiteY3" fmla="*/ 207918 h 1729903"/>
              <a:gd name="connsiteX4" fmla="*/ 2020510 w 2020510"/>
              <a:gd name="connsiteY4" fmla="*/ 864955 h 1729903"/>
              <a:gd name="connsiteX5" fmla="*/ 1667290 w 2020510"/>
              <a:gd name="connsiteY5" fmla="*/ 1521991 h 1729903"/>
              <a:gd name="connsiteX6" fmla="*/ 1010254 w 2020510"/>
              <a:gd name="connsiteY6" fmla="*/ 1729907 h 1729903"/>
              <a:gd name="connsiteX7" fmla="*/ 353218 w 2020510"/>
              <a:gd name="connsiteY7" fmla="*/ 1521990 h 1729903"/>
              <a:gd name="connsiteX8" fmla="*/ -1 w 2020510"/>
              <a:gd name="connsiteY8" fmla="*/ 864954 h 1729903"/>
              <a:gd name="connsiteX9" fmla="*/ 0 w 2020510"/>
              <a:gd name="connsiteY9" fmla="*/ 864952 h 17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0510" h="1729903">
                <a:moveTo>
                  <a:pt x="0" y="864952"/>
                </a:moveTo>
                <a:cubicBezTo>
                  <a:pt x="0" y="612282"/>
                  <a:pt x="129044" y="372245"/>
                  <a:pt x="353220" y="207917"/>
                </a:cubicBezTo>
                <a:cubicBezTo>
                  <a:pt x="536262" y="73742"/>
                  <a:pt x="769291" y="1"/>
                  <a:pt x="1010256" y="1"/>
                </a:cubicBezTo>
                <a:cubicBezTo>
                  <a:pt x="1251221" y="1"/>
                  <a:pt x="1484250" y="73743"/>
                  <a:pt x="1667292" y="207918"/>
                </a:cubicBezTo>
                <a:cubicBezTo>
                  <a:pt x="1891468" y="372247"/>
                  <a:pt x="2020511" y="612284"/>
                  <a:pt x="2020510" y="864955"/>
                </a:cubicBezTo>
                <a:cubicBezTo>
                  <a:pt x="2020510" y="1117625"/>
                  <a:pt x="1891467" y="1357663"/>
                  <a:pt x="1667290" y="1521991"/>
                </a:cubicBezTo>
                <a:cubicBezTo>
                  <a:pt x="1484248" y="1656166"/>
                  <a:pt x="1251219" y="1729907"/>
                  <a:pt x="1010254" y="1729907"/>
                </a:cubicBezTo>
                <a:cubicBezTo>
                  <a:pt x="769289" y="1729907"/>
                  <a:pt x="536260" y="1656166"/>
                  <a:pt x="353218" y="1521990"/>
                </a:cubicBezTo>
                <a:cubicBezTo>
                  <a:pt x="129042" y="1357662"/>
                  <a:pt x="-1" y="1117624"/>
                  <a:pt x="-1" y="864954"/>
                </a:cubicBezTo>
                <a:cubicBezTo>
                  <a:pt x="-1" y="864953"/>
                  <a:pt x="0" y="864953"/>
                  <a:pt x="0" y="86495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16217" tIns="273658" rIns="316217" bIns="273658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i="1" dirty="0" smtClean="0">
                <a:solidFill>
                  <a:schemeClr val="tx1"/>
                </a:solidFill>
              </a:rPr>
              <a:t>Droit indispensable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b="1" i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Forme libre 7"/>
          <p:cNvSpPr/>
          <p:nvPr/>
        </p:nvSpPr>
        <p:spPr>
          <a:xfrm>
            <a:off x="6267984" y="2917671"/>
            <a:ext cx="2447641" cy="1876307"/>
          </a:xfrm>
          <a:custGeom>
            <a:avLst/>
            <a:gdLst>
              <a:gd name="connsiteX0" fmla="*/ 0 w 1727564"/>
              <a:gd name="connsiteY0" fmla="*/ 662156 h 1324312"/>
              <a:gd name="connsiteX1" fmla="*/ 338269 w 1727564"/>
              <a:gd name="connsiteY1" fmla="*/ 136643 h 1324312"/>
              <a:gd name="connsiteX2" fmla="*/ 863783 w 1727564"/>
              <a:gd name="connsiteY2" fmla="*/ 1 h 1324312"/>
              <a:gd name="connsiteX3" fmla="*/ 1389297 w 1727564"/>
              <a:gd name="connsiteY3" fmla="*/ 136644 h 1324312"/>
              <a:gd name="connsiteX4" fmla="*/ 1727564 w 1727564"/>
              <a:gd name="connsiteY4" fmla="*/ 662159 h 1324312"/>
              <a:gd name="connsiteX5" fmla="*/ 1389296 w 1727564"/>
              <a:gd name="connsiteY5" fmla="*/ 1187673 h 1324312"/>
              <a:gd name="connsiteX6" fmla="*/ 863782 w 1727564"/>
              <a:gd name="connsiteY6" fmla="*/ 1324315 h 1324312"/>
              <a:gd name="connsiteX7" fmla="*/ 338268 w 1727564"/>
              <a:gd name="connsiteY7" fmla="*/ 1187672 h 1324312"/>
              <a:gd name="connsiteX8" fmla="*/ 0 w 1727564"/>
              <a:gd name="connsiteY8" fmla="*/ 662158 h 1324312"/>
              <a:gd name="connsiteX9" fmla="*/ 0 w 1727564"/>
              <a:gd name="connsiteY9" fmla="*/ 662156 h 13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7564" h="1324312">
                <a:moveTo>
                  <a:pt x="0" y="662156"/>
                </a:moveTo>
                <a:cubicBezTo>
                  <a:pt x="0" y="456189"/>
                  <a:pt x="125030" y="261950"/>
                  <a:pt x="338269" y="136643"/>
                </a:cubicBezTo>
                <a:cubicBezTo>
                  <a:pt x="489068" y="48028"/>
                  <a:pt x="673775" y="1"/>
                  <a:pt x="863783" y="1"/>
                </a:cubicBezTo>
                <a:cubicBezTo>
                  <a:pt x="1053792" y="1"/>
                  <a:pt x="1238499" y="48028"/>
                  <a:pt x="1389297" y="136644"/>
                </a:cubicBezTo>
                <a:cubicBezTo>
                  <a:pt x="1602536" y="261952"/>
                  <a:pt x="1727565" y="456191"/>
                  <a:pt x="1727564" y="662159"/>
                </a:cubicBezTo>
                <a:cubicBezTo>
                  <a:pt x="1727564" y="868126"/>
                  <a:pt x="1602534" y="1062365"/>
                  <a:pt x="1389296" y="1187673"/>
                </a:cubicBezTo>
                <a:cubicBezTo>
                  <a:pt x="1238498" y="1276288"/>
                  <a:pt x="1053791" y="1324315"/>
                  <a:pt x="863782" y="1324315"/>
                </a:cubicBezTo>
                <a:cubicBezTo>
                  <a:pt x="673773" y="1324315"/>
                  <a:pt x="489066" y="1276288"/>
                  <a:pt x="338268" y="1187672"/>
                </a:cubicBezTo>
                <a:cubicBezTo>
                  <a:pt x="125029" y="1062364"/>
                  <a:pt x="0" y="868125"/>
                  <a:pt x="0" y="662158"/>
                </a:cubicBezTo>
                <a:lnTo>
                  <a:pt x="0" y="6621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5856" tIns="216801" rIns="275856" bIns="21680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Oui, car cela permet que chaque individu puisse avoir sa liberté.</a:t>
            </a:r>
          </a:p>
        </p:txBody>
      </p:sp>
      <p:sp>
        <p:nvSpPr>
          <p:cNvPr id="9" name="Forme libre 8"/>
          <p:cNvSpPr/>
          <p:nvPr/>
        </p:nvSpPr>
        <p:spPr>
          <a:xfrm>
            <a:off x="3310297" y="4855109"/>
            <a:ext cx="2448274" cy="1944788"/>
          </a:xfrm>
          <a:custGeom>
            <a:avLst/>
            <a:gdLst>
              <a:gd name="connsiteX0" fmla="*/ 0 w 1774113"/>
              <a:gd name="connsiteY0" fmla="*/ 855627 h 1711253"/>
              <a:gd name="connsiteX1" fmla="*/ 271227 w 1774113"/>
              <a:gd name="connsiteY1" fmla="*/ 239796 h 1711253"/>
              <a:gd name="connsiteX2" fmla="*/ 887059 w 1774113"/>
              <a:gd name="connsiteY2" fmla="*/ 1 h 1711253"/>
              <a:gd name="connsiteX3" fmla="*/ 1502890 w 1774113"/>
              <a:gd name="connsiteY3" fmla="*/ 239798 h 1711253"/>
              <a:gd name="connsiteX4" fmla="*/ 1774115 w 1774113"/>
              <a:gd name="connsiteY4" fmla="*/ 855630 h 1711253"/>
              <a:gd name="connsiteX5" fmla="*/ 1502889 w 1774113"/>
              <a:gd name="connsiteY5" fmla="*/ 1471461 h 1711253"/>
              <a:gd name="connsiteX6" fmla="*/ 887057 w 1774113"/>
              <a:gd name="connsiteY6" fmla="*/ 1711257 h 1711253"/>
              <a:gd name="connsiteX7" fmla="*/ 271226 w 1774113"/>
              <a:gd name="connsiteY7" fmla="*/ 1471461 h 1711253"/>
              <a:gd name="connsiteX8" fmla="*/ 1 w 1774113"/>
              <a:gd name="connsiteY8" fmla="*/ 855629 h 1711253"/>
              <a:gd name="connsiteX9" fmla="*/ 0 w 1774113"/>
              <a:gd name="connsiteY9" fmla="*/ 855627 h 1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113" h="1711253">
                <a:moveTo>
                  <a:pt x="0" y="855627"/>
                </a:moveTo>
                <a:cubicBezTo>
                  <a:pt x="0" y="623349"/>
                  <a:pt x="97905" y="401053"/>
                  <a:pt x="271227" y="239796"/>
                </a:cubicBezTo>
                <a:cubicBezTo>
                  <a:pt x="436569" y="85963"/>
                  <a:pt x="657335" y="1"/>
                  <a:pt x="887059" y="1"/>
                </a:cubicBezTo>
                <a:cubicBezTo>
                  <a:pt x="1116783" y="1"/>
                  <a:pt x="1337548" y="85964"/>
                  <a:pt x="1502890" y="239798"/>
                </a:cubicBezTo>
                <a:cubicBezTo>
                  <a:pt x="1676211" y="401055"/>
                  <a:pt x="1774115" y="623352"/>
                  <a:pt x="1774115" y="855630"/>
                </a:cubicBezTo>
                <a:cubicBezTo>
                  <a:pt x="1774115" y="1087908"/>
                  <a:pt x="1676211" y="1310205"/>
                  <a:pt x="1502889" y="1471461"/>
                </a:cubicBezTo>
                <a:cubicBezTo>
                  <a:pt x="1337547" y="1625294"/>
                  <a:pt x="1116781" y="1711257"/>
                  <a:pt x="887057" y="1711257"/>
                </a:cubicBezTo>
                <a:cubicBezTo>
                  <a:pt x="657333" y="1711257"/>
                  <a:pt x="436568" y="1625294"/>
                  <a:pt x="271226" y="1471461"/>
                </a:cubicBezTo>
                <a:cubicBezTo>
                  <a:pt x="97905" y="1310204"/>
                  <a:pt x="1" y="1087907"/>
                  <a:pt x="1" y="855629"/>
                </a:cubicBezTo>
                <a:cubicBezTo>
                  <a:pt x="1" y="855628"/>
                  <a:pt x="0" y="855628"/>
                  <a:pt x="0" y="85562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2673" tIns="273467" rIns="282673" bIns="273467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 smtClean="0">
                <a:solidFill>
                  <a:schemeClr val="tx1"/>
                </a:solidFill>
              </a:rPr>
              <a:t>Oui, il </a:t>
            </a:r>
            <a:r>
              <a:rPr lang="fr-FR" sz="1600" b="1" dirty="0">
                <a:solidFill>
                  <a:schemeClr val="tx1"/>
                </a:solidFill>
              </a:rPr>
              <a:t>est </a:t>
            </a:r>
            <a:r>
              <a:rPr lang="fr-FR" sz="1600" b="1" dirty="0" smtClean="0">
                <a:solidFill>
                  <a:schemeClr val="tx1"/>
                </a:solidFill>
              </a:rPr>
              <a:t>indispensable </a:t>
            </a:r>
            <a:r>
              <a:rPr lang="fr-FR" sz="1600" b="1" dirty="0">
                <a:solidFill>
                  <a:schemeClr val="tx1"/>
                </a:solidFill>
              </a:rPr>
              <a:t>parce que sinon personne ne respecterait </a:t>
            </a:r>
            <a:r>
              <a:rPr lang="fr-FR" sz="1600" b="1" dirty="0" smtClean="0">
                <a:solidFill>
                  <a:schemeClr val="tx1"/>
                </a:solidFill>
              </a:rPr>
              <a:t>rien.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23528" y="2983257"/>
            <a:ext cx="2298589" cy="1745135"/>
          </a:xfrm>
          <a:custGeom>
            <a:avLst/>
            <a:gdLst>
              <a:gd name="connsiteX0" fmla="*/ 0 w 1839237"/>
              <a:gd name="connsiteY0" fmla="*/ 872568 h 1745135"/>
              <a:gd name="connsiteX1" fmla="*/ 286641 w 1839237"/>
              <a:gd name="connsiteY1" fmla="*/ 239589 h 1745135"/>
              <a:gd name="connsiteX2" fmla="*/ 919621 w 1839237"/>
              <a:gd name="connsiteY2" fmla="*/ 1 h 1745135"/>
              <a:gd name="connsiteX3" fmla="*/ 1552600 w 1839237"/>
              <a:gd name="connsiteY3" fmla="*/ 239591 h 1745135"/>
              <a:gd name="connsiteX4" fmla="*/ 1839239 w 1839237"/>
              <a:gd name="connsiteY4" fmla="*/ 872571 h 1745135"/>
              <a:gd name="connsiteX5" fmla="*/ 1552599 w 1839237"/>
              <a:gd name="connsiteY5" fmla="*/ 1505550 h 1745135"/>
              <a:gd name="connsiteX6" fmla="*/ 919620 w 1839237"/>
              <a:gd name="connsiteY6" fmla="*/ 1745139 h 1745135"/>
              <a:gd name="connsiteX7" fmla="*/ 286641 w 1839237"/>
              <a:gd name="connsiteY7" fmla="*/ 1505549 h 1745135"/>
              <a:gd name="connsiteX8" fmla="*/ 2 w 1839237"/>
              <a:gd name="connsiteY8" fmla="*/ 872569 h 1745135"/>
              <a:gd name="connsiteX9" fmla="*/ 0 w 1839237"/>
              <a:gd name="connsiteY9" fmla="*/ 872568 h 17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9237" h="1745135">
                <a:moveTo>
                  <a:pt x="0" y="872568"/>
                </a:moveTo>
                <a:cubicBezTo>
                  <a:pt x="0" y="633202"/>
                  <a:pt x="103636" y="404346"/>
                  <a:pt x="286641" y="239589"/>
                </a:cubicBezTo>
                <a:cubicBezTo>
                  <a:pt x="457510" y="85757"/>
                  <a:pt x="684076" y="0"/>
                  <a:pt x="919621" y="1"/>
                </a:cubicBezTo>
                <a:cubicBezTo>
                  <a:pt x="1155166" y="1"/>
                  <a:pt x="1381731" y="85759"/>
                  <a:pt x="1552600" y="239591"/>
                </a:cubicBezTo>
                <a:cubicBezTo>
                  <a:pt x="1735604" y="404348"/>
                  <a:pt x="1839240" y="633204"/>
                  <a:pt x="1839239" y="872571"/>
                </a:cubicBezTo>
                <a:cubicBezTo>
                  <a:pt x="1839239" y="1111937"/>
                  <a:pt x="1735603" y="1340793"/>
                  <a:pt x="1552599" y="1505550"/>
                </a:cubicBezTo>
                <a:cubicBezTo>
                  <a:pt x="1381730" y="1659382"/>
                  <a:pt x="1155165" y="1745139"/>
                  <a:pt x="919620" y="1745139"/>
                </a:cubicBezTo>
                <a:cubicBezTo>
                  <a:pt x="684075" y="1745139"/>
                  <a:pt x="457510" y="1659381"/>
                  <a:pt x="286641" y="1505549"/>
                </a:cubicBezTo>
                <a:cubicBezTo>
                  <a:pt x="103637" y="1340792"/>
                  <a:pt x="1" y="1111936"/>
                  <a:pt x="2" y="872569"/>
                </a:cubicBezTo>
                <a:cubicBezTo>
                  <a:pt x="1" y="872569"/>
                  <a:pt x="1" y="872568"/>
                  <a:pt x="0" y="872568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92210" tIns="278429" rIns="292210" bIns="278429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Oui, car sinon c’est la règle du plus fort qui s’imposerait comme dans la nature.</a:t>
            </a:r>
          </a:p>
        </p:txBody>
      </p:sp>
      <p:sp>
        <p:nvSpPr>
          <p:cNvPr id="15" name="Flèche vers le haut 14"/>
          <p:cNvSpPr/>
          <p:nvPr/>
        </p:nvSpPr>
        <p:spPr>
          <a:xfrm rot="5400000">
            <a:off x="5652144" y="3603412"/>
            <a:ext cx="503238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6" name="Flèche vers le haut 15"/>
          <p:cNvSpPr/>
          <p:nvPr/>
        </p:nvSpPr>
        <p:spPr>
          <a:xfrm rot="10800000">
            <a:off x="4282816" y="4697287"/>
            <a:ext cx="503238" cy="50323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7" name="Flèche vers le haut 16"/>
          <p:cNvSpPr/>
          <p:nvPr/>
        </p:nvSpPr>
        <p:spPr>
          <a:xfrm rot="16200000">
            <a:off x="2987824" y="3603411"/>
            <a:ext cx="504825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308259" y="1018346"/>
            <a:ext cx="2452351" cy="15095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Oui, il s’agit  de défendre les plus faibles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0851">
            <a:off x="4296309" y="259372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à coins arrondis 31"/>
          <p:cNvSpPr/>
          <p:nvPr/>
        </p:nvSpPr>
        <p:spPr>
          <a:xfrm>
            <a:off x="284578" y="1233113"/>
            <a:ext cx="2376488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Le plus riche aurait tous les droits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Le plus pauvre pas de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303560" y="5287503"/>
            <a:ext cx="2376488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 Liberté d’expression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Liberté de circuler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284578" y="5287503"/>
            <a:ext cx="2376488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Vols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Ex: Dégradations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138433" y="1233113"/>
            <a:ext cx="2706742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Droit au logement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Ex : Droit à la sécurité sociale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7" name="Arc 36"/>
          <p:cNvSpPr/>
          <p:nvPr/>
        </p:nvSpPr>
        <p:spPr>
          <a:xfrm rot="14570095">
            <a:off x="302055" y="2438914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38" name="Arc 37"/>
          <p:cNvSpPr/>
          <p:nvPr/>
        </p:nvSpPr>
        <p:spPr>
          <a:xfrm rot="9879623">
            <a:off x="2660660" y="5773496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39" name="Arc 38"/>
          <p:cNvSpPr/>
          <p:nvPr/>
        </p:nvSpPr>
        <p:spPr>
          <a:xfrm rot="3780205">
            <a:off x="7917234" y="4304458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0" name="Arc 39"/>
          <p:cNvSpPr/>
          <p:nvPr/>
        </p:nvSpPr>
        <p:spPr>
          <a:xfrm rot="19568465">
            <a:off x="5122777" y="923010"/>
            <a:ext cx="914400" cy="914400"/>
          </a:xfrm>
          <a:prstGeom prst="arc">
            <a:avLst>
              <a:gd name="adj1" fmla="val 16158369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8624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61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>Qui « fait » le droit ?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559468" y="2887799"/>
            <a:ext cx="2020510" cy="1729903"/>
          </a:xfrm>
          <a:custGeom>
            <a:avLst/>
            <a:gdLst>
              <a:gd name="connsiteX0" fmla="*/ 0 w 2020510"/>
              <a:gd name="connsiteY0" fmla="*/ 864952 h 1729903"/>
              <a:gd name="connsiteX1" fmla="*/ 353220 w 2020510"/>
              <a:gd name="connsiteY1" fmla="*/ 207917 h 1729903"/>
              <a:gd name="connsiteX2" fmla="*/ 1010256 w 2020510"/>
              <a:gd name="connsiteY2" fmla="*/ 1 h 1729903"/>
              <a:gd name="connsiteX3" fmla="*/ 1667292 w 2020510"/>
              <a:gd name="connsiteY3" fmla="*/ 207918 h 1729903"/>
              <a:gd name="connsiteX4" fmla="*/ 2020510 w 2020510"/>
              <a:gd name="connsiteY4" fmla="*/ 864955 h 1729903"/>
              <a:gd name="connsiteX5" fmla="*/ 1667290 w 2020510"/>
              <a:gd name="connsiteY5" fmla="*/ 1521991 h 1729903"/>
              <a:gd name="connsiteX6" fmla="*/ 1010254 w 2020510"/>
              <a:gd name="connsiteY6" fmla="*/ 1729907 h 1729903"/>
              <a:gd name="connsiteX7" fmla="*/ 353218 w 2020510"/>
              <a:gd name="connsiteY7" fmla="*/ 1521990 h 1729903"/>
              <a:gd name="connsiteX8" fmla="*/ -1 w 2020510"/>
              <a:gd name="connsiteY8" fmla="*/ 864954 h 1729903"/>
              <a:gd name="connsiteX9" fmla="*/ 0 w 2020510"/>
              <a:gd name="connsiteY9" fmla="*/ 864952 h 17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0510" h="1729903">
                <a:moveTo>
                  <a:pt x="0" y="864952"/>
                </a:moveTo>
                <a:cubicBezTo>
                  <a:pt x="0" y="612282"/>
                  <a:pt x="129044" y="372245"/>
                  <a:pt x="353220" y="207917"/>
                </a:cubicBezTo>
                <a:cubicBezTo>
                  <a:pt x="536262" y="73742"/>
                  <a:pt x="769291" y="1"/>
                  <a:pt x="1010256" y="1"/>
                </a:cubicBezTo>
                <a:cubicBezTo>
                  <a:pt x="1251221" y="1"/>
                  <a:pt x="1484250" y="73743"/>
                  <a:pt x="1667292" y="207918"/>
                </a:cubicBezTo>
                <a:cubicBezTo>
                  <a:pt x="1891468" y="372247"/>
                  <a:pt x="2020511" y="612284"/>
                  <a:pt x="2020510" y="864955"/>
                </a:cubicBezTo>
                <a:cubicBezTo>
                  <a:pt x="2020510" y="1117625"/>
                  <a:pt x="1891467" y="1357663"/>
                  <a:pt x="1667290" y="1521991"/>
                </a:cubicBezTo>
                <a:cubicBezTo>
                  <a:pt x="1484248" y="1656166"/>
                  <a:pt x="1251219" y="1729907"/>
                  <a:pt x="1010254" y="1729907"/>
                </a:cubicBezTo>
                <a:cubicBezTo>
                  <a:pt x="769289" y="1729907"/>
                  <a:pt x="536260" y="1656166"/>
                  <a:pt x="353218" y="1521990"/>
                </a:cubicBezTo>
                <a:cubicBezTo>
                  <a:pt x="129042" y="1357662"/>
                  <a:pt x="-1" y="1117624"/>
                  <a:pt x="-1" y="864954"/>
                </a:cubicBezTo>
                <a:cubicBezTo>
                  <a:pt x="-1" y="864953"/>
                  <a:pt x="0" y="864953"/>
                  <a:pt x="0" y="86495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16217" tIns="273658" rIns="316217" bIns="273658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i="1" dirty="0" smtClean="0"/>
              <a:t>Qui ?</a:t>
            </a:r>
            <a:endParaRPr lang="fr-FR" b="1" i="1" dirty="0"/>
          </a:p>
        </p:txBody>
      </p:sp>
      <p:sp>
        <p:nvSpPr>
          <p:cNvPr id="8" name="Forme libre 7"/>
          <p:cNvSpPr/>
          <p:nvPr/>
        </p:nvSpPr>
        <p:spPr>
          <a:xfrm>
            <a:off x="611560" y="2814597"/>
            <a:ext cx="2447641" cy="1876307"/>
          </a:xfrm>
          <a:custGeom>
            <a:avLst/>
            <a:gdLst>
              <a:gd name="connsiteX0" fmla="*/ 0 w 1727564"/>
              <a:gd name="connsiteY0" fmla="*/ 662156 h 1324312"/>
              <a:gd name="connsiteX1" fmla="*/ 338269 w 1727564"/>
              <a:gd name="connsiteY1" fmla="*/ 136643 h 1324312"/>
              <a:gd name="connsiteX2" fmla="*/ 863783 w 1727564"/>
              <a:gd name="connsiteY2" fmla="*/ 1 h 1324312"/>
              <a:gd name="connsiteX3" fmla="*/ 1389297 w 1727564"/>
              <a:gd name="connsiteY3" fmla="*/ 136644 h 1324312"/>
              <a:gd name="connsiteX4" fmla="*/ 1727564 w 1727564"/>
              <a:gd name="connsiteY4" fmla="*/ 662159 h 1324312"/>
              <a:gd name="connsiteX5" fmla="*/ 1389296 w 1727564"/>
              <a:gd name="connsiteY5" fmla="*/ 1187673 h 1324312"/>
              <a:gd name="connsiteX6" fmla="*/ 863782 w 1727564"/>
              <a:gd name="connsiteY6" fmla="*/ 1324315 h 1324312"/>
              <a:gd name="connsiteX7" fmla="*/ 338268 w 1727564"/>
              <a:gd name="connsiteY7" fmla="*/ 1187672 h 1324312"/>
              <a:gd name="connsiteX8" fmla="*/ 0 w 1727564"/>
              <a:gd name="connsiteY8" fmla="*/ 662158 h 1324312"/>
              <a:gd name="connsiteX9" fmla="*/ 0 w 1727564"/>
              <a:gd name="connsiteY9" fmla="*/ 662156 h 13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7564" h="1324312">
                <a:moveTo>
                  <a:pt x="0" y="662156"/>
                </a:moveTo>
                <a:cubicBezTo>
                  <a:pt x="0" y="456189"/>
                  <a:pt x="125030" y="261950"/>
                  <a:pt x="338269" y="136643"/>
                </a:cubicBezTo>
                <a:cubicBezTo>
                  <a:pt x="489068" y="48028"/>
                  <a:pt x="673775" y="1"/>
                  <a:pt x="863783" y="1"/>
                </a:cubicBezTo>
                <a:cubicBezTo>
                  <a:pt x="1053792" y="1"/>
                  <a:pt x="1238499" y="48028"/>
                  <a:pt x="1389297" y="136644"/>
                </a:cubicBezTo>
                <a:cubicBezTo>
                  <a:pt x="1602536" y="261952"/>
                  <a:pt x="1727565" y="456191"/>
                  <a:pt x="1727564" y="662159"/>
                </a:cubicBezTo>
                <a:cubicBezTo>
                  <a:pt x="1727564" y="868126"/>
                  <a:pt x="1602534" y="1062365"/>
                  <a:pt x="1389296" y="1187673"/>
                </a:cubicBezTo>
                <a:cubicBezTo>
                  <a:pt x="1238498" y="1276288"/>
                  <a:pt x="1053791" y="1324315"/>
                  <a:pt x="863782" y="1324315"/>
                </a:cubicBezTo>
                <a:cubicBezTo>
                  <a:pt x="673773" y="1324315"/>
                  <a:pt x="489066" y="1276288"/>
                  <a:pt x="338268" y="1187672"/>
                </a:cubicBezTo>
                <a:cubicBezTo>
                  <a:pt x="125029" y="1062364"/>
                  <a:pt x="0" y="868125"/>
                  <a:pt x="0" y="662158"/>
                </a:cubicBezTo>
                <a:lnTo>
                  <a:pt x="0" y="6621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5856" tIns="216801" rIns="275856" bIns="21680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/>
              <a:t>Le préambule : 1789 déclaration des droits de l’homme et du citoyen. (repris par la constitution de 1958.)</a:t>
            </a:r>
          </a:p>
        </p:txBody>
      </p:sp>
      <p:sp>
        <p:nvSpPr>
          <p:cNvPr id="9" name="Forme libre 8"/>
          <p:cNvSpPr/>
          <p:nvPr/>
        </p:nvSpPr>
        <p:spPr>
          <a:xfrm>
            <a:off x="6084168" y="2780356"/>
            <a:ext cx="2448274" cy="1944788"/>
          </a:xfrm>
          <a:custGeom>
            <a:avLst/>
            <a:gdLst>
              <a:gd name="connsiteX0" fmla="*/ 0 w 1774113"/>
              <a:gd name="connsiteY0" fmla="*/ 855627 h 1711253"/>
              <a:gd name="connsiteX1" fmla="*/ 271227 w 1774113"/>
              <a:gd name="connsiteY1" fmla="*/ 239796 h 1711253"/>
              <a:gd name="connsiteX2" fmla="*/ 887059 w 1774113"/>
              <a:gd name="connsiteY2" fmla="*/ 1 h 1711253"/>
              <a:gd name="connsiteX3" fmla="*/ 1502890 w 1774113"/>
              <a:gd name="connsiteY3" fmla="*/ 239798 h 1711253"/>
              <a:gd name="connsiteX4" fmla="*/ 1774115 w 1774113"/>
              <a:gd name="connsiteY4" fmla="*/ 855630 h 1711253"/>
              <a:gd name="connsiteX5" fmla="*/ 1502889 w 1774113"/>
              <a:gd name="connsiteY5" fmla="*/ 1471461 h 1711253"/>
              <a:gd name="connsiteX6" fmla="*/ 887057 w 1774113"/>
              <a:gd name="connsiteY6" fmla="*/ 1711257 h 1711253"/>
              <a:gd name="connsiteX7" fmla="*/ 271226 w 1774113"/>
              <a:gd name="connsiteY7" fmla="*/ 1471461 h 1711253"/>
              <a:gd name="connsiteX8" fmla="*/ 1 w 1774113"/>
              <a:gd name="connsiteY8" fmla="*/ 855629 h 1711253"/>
              <a:gd name="connsiteX9" fmla="*/ 0 w 1774113"/>
              <a:gd name="connsiteY9" fmla="*/ 855627 h 1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113" h="1711253">
                <a:moveTo>
                  <a:pt x="0" y="855627"/>
                </a:moveTo>
                <a:cubicBezTo>
                  <a:pt x="0" y="623349"/>
                  <a:pt x="97905" y="401053"/>
                  <a:pt x="271227" y="239796"/>
                </a:cubicBezTo>
                <a:cubicBezTo>
                  <a:pt x="436569" y="85963"/>
                  <a:pt x="657335" y="1"/>
                  <a:pt x="887059" y="1"/>
                </a:cubicBezTo>
                <a:cubicBezTo>
                  <a:pt x="1116783" y="1"/>
                  <a:pt x="1337548" y="85964"/>
                  <a:pt x="1502890" y="239798"/>
                </a:cubicBezTo>
                <a:cubicBezTo>
                  <a:pt x="1676211" y="401055"/>
                  <a:pt x="1774115" y="623352"/>
                  <a:pt x="1774115" y="855630"/>
                </a:cubicBezTo>
                <a:cubicBezTo>
                  <a:pt x="1774115" y="1087908"/>
                  <a:pt x="1676211" y="1310205"/>
                  <a:pt x="1502889" y="1471461"/>
                </a:cubicBezTo>
                <a:cubicBezTo>
                  <a:pt x="1337547" y="1625294"/>
                  <a:pt x="1116781" y="1711257"/>
                  <a:pt x="887057" y="1711257"/>
                </a:cubicBezTo>
                <a:cubicBezTo>
                  <a:pt x="657333" y="1711257"/>
                  <a:pt x="436568" y="1625294"/>
                  <a:pt x="271226" y="1471461"/>
                </a:cubicBezTo>
                <a:cubicBezTo>
                  <a:pt x="97905" y="1310204"/>
                  <a:pt x="1" y="1087907"/>
                  <a:pt x="1" y="855629"/>
                </a:cubicBezTo>
                <a:cubicBezTo>
                  <a:pt x="1" y="855628"/>
                  <a:pt x="0" y="855628"/>
                  <a:pt x="0" y="85562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2673" tIns="273467" rIns="282673" bIns="273467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Ce sont les hommes politiques qui font le droit. En démocratie c’est le parlement qui établit les lois.</a:t>
            </a:r>
          </a:p>
        </p:txBody>
      </p:sp>
      <p:sp>
        <p:nvSpPr>
          <p:cNvPr id="15" name="Flèche vers le haut 14"/>
          <p:cNvSpPr/>
          <p:nvPr/>
        </p:nvSpPr>
        <p:spPr>
          <a:xfrm rot="16200000">
            <a:off x="3060626" y="3500338"/>
            <a:ext cx="503238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6" name="Flèche vers le haut 15"/>
          <p:cNvSpPr/>
          <p:nvPr/>
        </p:nvSpPr>
        <p:spPr>
          <a:xfrm rot="5400000">
            <a:off x="5580930" y="3501132"/>
            <a:ext cx="503238" cy="50323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32" name="Rectangle à coins arrondis 31"/>
          <p:cNvSpPr/>
          <p:nvPr/>
        </p:nvSpPr>
        <p:spPr>
          <a:xfrm>
            <a:off x="636108" y="908124"/>
            <a:ext cx="2376488" cy="17287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DDHC durant la révolution Française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300192" y="5013176"/>
            <a:ext cx="2376488" cy="17287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Parlement : 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Assemblée Nationale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- Sénat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 rot="14570095">
            <a:off x="178907" y="2320576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38" name="Arc 37"/>
          <p:cNvSpPr/>
          <p:nvPr/>
        </p:nvSpPr>
        <p:spPr>
          <a:xfrm rot="3570890">
            <a:off x="8043600" y="4160501"/>
            <a:ext cx="914400" cy="914400"/>
          </a:xfrm>
          <a:prstGeom prst="arc">
            <a:avLst>
              <a:gd name="adj1" fmla="val 14218102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8624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61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>Pourquoi le droit évolue-t-il ?</a:t>
            </a:r>
          </a:p>
        </p:txBody>
      </p:sp>
      <p:sp>
        <p:nvSpPr>
          <p:cNvPr id="8" name="Forme libre 7"/>
          <p:cNvSpPr/>
          <p:nvPr/>
        </p:nvSpPr>
        <p:spPr>
          <a:xfrm>
            <a:off x="3651869" y="3237627"/>
            <a:ext cx="2020510" cy="1729903"/>
          </a:xfrm>
          <a:custGeom>
            <a:avLst/>
            <a:gdLst>
              <a:gd name="connsiteX0" fmla="*/ 0 w 2020510"/>
              <a:gd name="connsiteY0" fmla="*/ 864952 h 1729903"/>
              <a:gd name="connsiteX1" fmla="*/ 353220 w 2020510"/>
              <a:gd name="connsiteY1" fmla="*/ 207917 h 1729903"/>
              <a:gd name="connsiteX2" fmla="*/ 1010256 w 2020510"/>
              <a:gd name="connsiteY2" fmla="*/ 1 h 1729903"/>
              <a:gd name="connsiteX3" fmla="*/ 1667292 w 2020510"/>
              <a:gd name="connsiteY3" fmla="*/ 207918 h 1729903"/>
              <a:gd name="connsiteX4" fmla="*/ 2020510 w 2020510"/>
              <a:gd name="connsiteY4" fmla="*/ 864955 h 1729903"/>
              <a:gd name="connsiteX5" fmla="*/ 1667290 w 2020510"/>
              <a:gd name="connsiteY5" fmla="*/ 1521991 h 1729903"/>
              <a:gd name="connsiteX6" fmla="*/ 1010254 w 2020510"/>
              <a:gd name="connsiteY6" fmla="*/ 1729907 h 1729903"/>
              <a:gd name="connsiteX7" fmla="*/ 353218 w 2020510"/>
              <a:gd name="connsiteY7" fmla="*/ 1521990 h 1729903"/>
              <a:gd name="connsiteX8" fmla="*/ -1 w 2020510"/>
              <a:gd name="connsiteY8" fmla="*/ 864954 h 1729903"/>
              <a:gd name="connsiteX9" fmla="*/ 0 w 2020510"/>
              <a:gd name="connsiteY9" fmla="*/ 864952 h 17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0510" h="1729903">
                <a:moveTo>
                  <a:pt x="0" y="864952"/>
                </a:moveTo>
                <a:cubicBezTo>
                  <a:pt x="0" y="612282"/>
                  <a:pt x="129044" y="372245"/>
                  <a:pt x="353220" y="207917"/>
                </a:cubicBezTo>
                <a:cubicBezTo>
                  <a:pt x="536262" y="73742"/>
                  <a:pt x="769291" y="1"/>
                  <a:pt x="1010256" y="1"/>
                </a:cubicBezTo>
                <a:cubicBezTo>
                  <a:pt x="1251221" y="1"/>
                  <a:pt x="1484250" y="73743"/>
                  <a:pt x="1667292" y="207918"/>
                </a:cubicBezTo>
                <a:cubicBezTo>
                  <a:pt x="1891468" y="372247"/>
                  <a:pt x="2020511" y="612284"/>
                  <a:pt x="2020510" y="864955"/>
                </a:cubicBezTo>
                <a:cubicBezTo>
                  <a:pt x="2020510" y="1117625"/>
                  <a:pt x="1891467" y="1357663"/>
                  <a:pt x="1667290" y="1521991"/>
                </a:cubicBezTo>
                <a:cubicBezTo>
                  <a:pt x="1484248" y="1656166"/>
                  <a:pt x="1251219" y="1729907"/>
                  <a:pt x="1010254" y="1729907"/>
                </a:cubicBezTo>
                <a:cubicBezTo>
                  <a:pt x="769289" y="1729907"/>
                  <a:pt x="536260" y="1656166"/>
                  <a:pt x="353218" y="1521990"/>
                </a:cubicBezTo>
                <a:cubicBezTo>
                  <a:pt x="129042" y="1357662"/>
                  <a:pt x="-1" y="1117624"/>
                  <a:pt x="-1" y="864954"/>
                </a:cubicBezTo>
                <a:cubicBezTo>
                  <a:pt x="-1" y="864953"/>
                  <a:pt x="0" y="864953"/>
                  <a:pt x="0" y="86495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16217" tIns="273658" rIns="316217" bIns="273658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i="1" dirty="0" smtClean="0"/>
              <a:t>Pourquoi y’a-t-il une évolution ?</a:t>
            </a:r>
            <a:endParaRPr lang="fr-FR" b="1" i="1" dirty="0"/>
          </a:p>
        </p:txBody>
      </p:sp>
      <p:sp>
        <p:nvSpPr>
          <p:cNvPr id="9" name="Forme libre 8"/>
          <p:cNvSpPr/>
          <p:nvPr/>
        </p:nvSpPr>
        <p:spPr>
          <a:xfrm>
            <a:off x="838135" y="4118098"/>
            <a:ext cx="2447641" cy="1876307"/>
          </a:xfrm>
          <a:custGeom>
            <a:avLst/>
            <a:gdLst>
              <a:gd name="connsiteX0" fmla="*/ 0 w 1727564"/>
              <a:gd name="connsiteY0" fmla="*/ 662156 h 1324312"/>
              <a:gd name="connsiteX1" fmla="*/ 338269 w 1727564"/>
              <a:gd name="connsiteY1" fmla="*/ 136643 h 1324312"/>
              <a:gd name="connsiteX2" fmla="*/ 863783 w 1727564"/>
              <a:gd name="connsiteY2" fmla="*/ 1 h 1324312"/>
              <a:gd name="connsiteX3" fmla="*/ 1389297 w 1727564"/>
              <a:gd name="connsiteY3" fmla="*/ 136644 h 1324312"/>
              <a:gd name="connsiteX4" fmla="*/ 1727564 w 1727564"/>
              <a:gd name="connsiteY4" fmla="*/ 662159 h 1324312"/>
              <a:gd name="connsiteX5" fmla="*/ 1389296 w 1727564"/>
              <a:gd name="connsiteY5" fmla="*/ 1187673 h 1324312"/>
              <a:gd name="connsiteX6" fmla="*/ 863782 w 1727564"/>
              <a:gd name="connsiteY6" fmla="*/ 1324315 h 1324312"/>
              <a:gd name="connsiteX7" fmla="*/ 338268 w 1727564"/>
              <a:gd name="connsiteY7" fmla="*/ 1187672 h 1324312"/>
              <a:gd name="connsiteX8" fmla="*/ 0 w 1727564"/>
              <a:gd name="connsiteY8" fmla="*/ 662158 h 1324312"/>
              <a:gd name="connsiteX9" fmla="*/ 0 w 1727564"/>
              <a:gd name="connsiteY9" fmla="*/ 662156 h 13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7564" h="1324312">
                <a:moveTo>
                  <a:pt x="0" y="662156"/>
                </a:moveTo>
                <a:cubicBezTo>
                  <a:pt x="0" y="456189"/>
                  <a:pt x="125030" y="261950"/>
                  <a:pt x="338269" y="136643"/>
                </a:cubicBezTo>
                <a:cubicBezTo>
                  <a:pt x="489068" y="48028"/>
                  <a:pt x="673775" y="1"/>
                  <a:pt x="863783" y="1"/>
                </a:cubicBezTo>
                <a:cubicBezTo>
                  <a:pt x="1053792" y="1"/>
                  <a:pt x="1238499" y="48028"/>
                  <a:pt x="1389297" y="136644"/>
                </a:cubicBezTo>
                <a:cubicBezTo>
                  <a:pt x="1602536" y="261952"/>
                  <a:pt x="1727565" y="456191"/>
                  <a:pt x="1727564" y="662159"/>
                </a:cubicBezTo>
                <a:cubicBezTo>
                  <a:pt x="1727564" y="868126"/>
                  <a:pt x="1602534" y="1062365"/>
                  <a:pt x="1389296" y="1187673"/>
                </a:cubicBezTo>
                <a:cubicBezTo>
                  <a:pt x="1238498" y="1276288"/>
                  <a:pt x="1053791" y="1324315"/>
                  <a:pt x="863782" y="1324315"/>
                </a:cubicBezTo>
                <a:cubicBezTo>
                  <a:pt x="673773" y="1324315"/>
                  <a:pt x="489066" y="1276288"/>
                  <a:pt x="338268" y="1187672"/>
                </a:cubicBezTo>
                <a:cubicBezTo>
                  <a:pt x="125029" y="1062364"/>
                  <a:pt x="0" y="868125"/>
                  <a:pt x="0" y="662158"/>
                </a:cubicBezTo>
                <a:lnTo>
                  <a:pt x="0" y="6621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5856" tIns="216801" rIns="275856" bIns="21680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 smtClean="0"/>
              <a:t>Les lois évoluent car la société est en perpétuelle mutation (Politique, scientifique et technique)</a:t>
            </a:r>
            <a:endParaRPr lang="fr-FR" sz="1600" b="1" dirty="0"/>
          </a:p>
        </p:txBody>
      </p:sp>
      <p:sp>
        <p:nvSpPr>
          <p:cNvPr id="10" name="Forme libre 9"/>
          <p:cNvSpPr/>
          <p:nvPr/>
        </p:nvSpPr>
        <p:spPr>
          <a:xfrm>
            <a:off x="6267667" y="4221199"/>
            <a:ext cx="2448274" cy="1944788"/>
          </a:xfrm>
          <a:custGeom>
            <a:avLst/>
            <a:gdLst>
              <a:gd name="connsiteX0" fmla="*/ 0 w 1774113"/>
              <a:gd name="connsiteY0" fmla="*/ 855627 h 1711253"/>
              <a:gd name="connsiteX1" fmla="*/ 271227 w 1774113"/>
              <a:gd name="connsiteY1" fmla="*/ 239796 h 1711253"/>
              <a:gd name="connsiteX2" fmla="*/ 887059 w 1774113"/>
              <a:gd name="connsiteY2" fmla="*/ 1 h 1711253"/>
              <a:gd name="connsiteX3" fmla="*/ 1502890 w 1774113"/>
              <a:gd name="connsiteY3" fmla="*/ 239798 h 1711253"/>
              <a:gd name="connsiteX4" fmla="*/ 1774115 w 1774113"/>
              <a:gd name="connsiteY4" fmla="*/ 855630 h 1711253"/>
              <a:gd name="connsiteX5" fmla="*/ 1502889 w 1774113"/>
              <a:gd name="connsiteY5" fmla="*/ 1471461 h 1711253"/>
              <a:gd name="connsiteX6" fmla="*/ 887057 w 1774113"/>
              <a:gd name="connsiteY6" fmla="*/ 1711257 h 1711253"/>
              <a:gd name="connsiteX7" fmla="*/ 271226 w 1774113"/>
              <a:gd name="connsiteY7" fmla="*/ 1471461 h 1711253"/>
              <a:gd name="connsiteX8" fmla="*/ 1 w 1774113"/>
              <a:gd name="connsiteY8" fmla="*/ 855629 h 1711253"/>
              <a:gd name="connsiteX9" fmla="*/ 0 w 1774113"/>
              <a:gd name="connsiteY9" fmla="*/ 855627 h 1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113" h="1711253">
                <a:moveTo>
                  <a:pt x="0" y="855627"/>
                </a:moveTo>
                <a:cubicBezTo>
                  <a:pt x="0" y="623349"/>
                  <a:pt x="97905" y="401053"/>
                  <a:pt x="271227" y="239796"/>
                </a:cubicBezTo>
                <a:cubicBezTo>
                  <a:pt x="436569" y="85963"/>
                  <a:pt x="657335" y="1"/>
                  <a:pt x="887059" y="1"/>
                </a:cubicBezTo>
                <a:cubicBezTo>
                  <a:pt x="1116783" y="1"/>
                  <a:pt x="1337548" y="85964"/>
                  <a:pt x="1502890" y="239798"/>
                </a:cubicBezTo>
                <a:cubicBezTo>
                  <a:pt x="1676211" y="401055"/>
                  <a:pt x="1774115" y="623352"/>
                  <a:pt x="1774115" y="855630"/>
                </a:cubicBezTo>
                <a:cubicBezTo>
                  <a:pt x="1774115" y="1087908"/>
                  <a:pt x="1676211" y="1310205"/>
                  <a:pt x="1502889" y="1471461"/>
                </a:cubicBezTo>
                <a:cubicBezTo>
                  <a:pt x="1337547" y="1625294"/>
                  <a:pt x="1116781" y="1711257"/>
                  <a:pt x="887057" y="1711257"/>
                </a:cubicBezTo>
                <a:cubicBezTo>
                  <a:pt x="657333" y="1711257"/>
                  <a:pt x="436568" y="1625294"/>
                  <a:pt x="271226" y="1471461"/>
                </a:cubicBezTo>
                <a:cubicBezTo>
                  <a:pt x="97905" y="1310204"/>
                  <a:pt x="1" y="1087907"/>
                  <a:pt x="1" y="855629"/>
                </a:cubicBezTo>
                <a:cubicBezTo>
                  <a:pt x="1" y="855628"/>
                  <a:pt x="0" y="855628"/>
                  <a:pt x="0" y="85562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2673" tIns="273467" rIns="282673" bIns="273467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 smtClean="0">
                <a:solidFill>
                  <a:schemeClr val="tx1"/>
                </a:solidFill>
              </a:rPr>
              <a:t>Le droit s’adapte en fonction de l’évolution de la société.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Flèche vers le haut 15"/>
          <p:cNvSpPr/>
          <p:nvPr/>
        </p:nvSpPr>
        <p:spPr>
          <a:xfrm rot="14337129">
            <a:off x="3215259" y="4369131"/>
            <a:ext cx="503238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7" name="Flèche vers le haut 16"/>
          <p:cNvSpPr/>
          <p:nvPr/>
        </p:nvSpPr>
        <p:spPr>
          <a:xfrm rot="6623644">
            <a:off x="5623302" y="4312499"/>
            <a:ext cx="503238" cy="50323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33" name="Rectangle à coins arrondis 32"/>
          <p:cNvSpPr/>
          <p:nvPr/>
        </p:nvSpPr>
        <p:spPr>
          <a:xfrm>
            <a:off x="3841838" y="5589240"/>
            <a:ext cx="2376000" cy="1080000"/>
          </a:xfrm>
          <a:prstGeom prst="round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 Mariage Homosexuel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Interdiction fumer dans les lieux publics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323528" y="2527881"/>
            <a:ext cx="2376000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Smartphone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Voitures électriques</a:t>
            </a:r>
          </a:p>
        </p:txBody>
      </p:sp>
      <p:sp>
        <p:nvSpPr>
          <p:cNvPr id="38" name="Ellipse 37"/>
          <p:cNvSpPr/>
          <p:nvPr/>
        </p:nvSpPr>
        <p:spPr>
          <a:xfrm>
            <a:off x="3308259" y="1018346"/>
            <a:ext cx="2452351" cy="15095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Pour protéger la population</a:t>
            </a:r>
            <a:endParaRPr lang="fr-FR" sz="1600" b="1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6138433" y="1233113"/>
            <a:ext cx="2376000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La vache folle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Règles hygiène alimentaire 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rot="19568465">
            <a:off x="5122777" y="923010"/>
            <a:ext cx="914400" cy="914400"/>
          </a:xfrm>
          <a:prstGeom prst="arc">
            <a:avLst>
              <a:gd name="adj1" fmla="val 16158369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/>
          </a:p>
        </p:txBody>
      </p:sp>
      <p:sp>
        <p:nvSpPr>
          <p:cNvPr id="41" name="Arc 40"/>
          <p:cNvSpPr/>
          <p:nvPr/>
        </p:nvSpPr>
        <p:spPr>
          <a:xfrm rot="5070780">
            <a:off x="6180055" y="5626170"/>
            <a:ext cx="914400" cy="914400"/>
          </a:xfrm>
          <a:prstGeom prst="arc">
            <a:avLst>
              <a:gd name="adj1" fmla="val 18027893"/>
              <a:gd name="adj2" fmla="val 26994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2" name="Flèche vers le haut 41"/>
          <p:cNvSpPr/>
          <p:nvPr/>
        </p:nvSpPr>
        <p:spPr>
          <a:xfrm>
            <a:off x="4425591" y="2628300"/>
            <a:ext cx="503238" cy="50323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3" name="Arc 42"/>
          <p:cNvSpPr/>
          <p:nvPr/>
        </p:nvSpPr>
        <p:spPr>
          <a:xfrm rot="10800000">
            <a:off x="313035" y="3607881"/>
            <a:ext cx="914400" cy="914400"/>
          </a:xfrm>
          <a:prstGeom prst="arc">
            <a:avLst>
              <a:gd name="adj1" fmla="val 18027893"/>
              <a:gd name="adj2" fmla="val 26994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24289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61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Pourquoi le droit est-il différent selon les pays ?</a:t>
            </a:r>
          </a:p>
        </p:txBody>
      </p:sp>
      <p:sp>
        <p:nvSpPr>
          <p:cNvPr id="8" name="Forme libre 7"/>
          <p:cNvSpPr/>
          <p:nvPr/>
        </p:nvSpPr>
        <p:spPr>
          <a:xfrm>
            <a:off x="3651869" y="3237627"/>
            <a:ext cx="2020510" cy="1729903"/>
          </a:xfrm>
          <a:custGeom>
            <a:avLst/>
            <a:gdLst>
              <a:gd name="connsiteX0" fmla="*/ 0 w 2020510"/>
              <a:gd name="connsiteY0" fmla="*/ 864952 h 1729903"/>
              <a:gd name="connsiteX1" fmla="*/ 353220 w 2020510"/>
              <a:gd name="connsiteY1" fmla="*/ 207917 h 1729903"/>
              <a:gd name="connsiteX2" fmla="*/ 1010256 w 2020510"/>
              <a:gd name="connsiteY2" fmla="*/ 1 h 1729903"/>
              <a:gd name="connsiteX3" fmla="*/ 1667292 w 2020510"/>
              <a:gd name="connsiteY3" fmla="*/ 207918 h 1729903"/>
              <a:gd name="connsiteX4" fmla="*/ 2020510 w 2020510"/>
              <a:gd name="connsiteY4" fmla="*/ 864955 h 1729903"/>
              <a:gd name="connsiteX5" fmla="*/ 1667290 w 2020510"/>
              <a:gd name="connsiteY5" fmla="*/ 1521991 h 1729903"/>
              <a:gd name="connsiteX6" fmla="*/ 1010254 w 2020510"/>
              <a:gd name="connsiteY6" fmla="*/ 1729907 h 1729903"/>
              <a:gd name="connsiteX7" fmla="*/ 353218 w 2020510"/>
              <a:gd name="connsiteY7" fmla="*/ 1521990 h 1729903"/>
              <a:gd name="connsiteX8" fmla="*/ -1 w 2020510"/>
              <a:gd name="connsiteY8" fmla="*/ 864954 h 1729903"/>
              <a:gd name="connsiteX9" fmla="*/ 0 w 2020510"/>
              <a:gd name="connsiteY9" fmla="*/ 864952 h 17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0510" h="1729903">
                <a:moveTo>
                  <a:pt x="0" y="864952"/>
                </a:moveTo>
                <a:cubicBezTo>
                  <a:pt x="0" y="612282"/>
                  <a:pt x="129044" y="372245"/>
                  <a:pt x="353220" y="207917"/>
                </a:cubicBezTo>
                <a:cubicBezTo>
                  <a:pt x="536262" y="73742"/>
                  <a:pt x="769291" y="1"/>
                  <a:pt x="1010256" y="1"/>
                </a:cubicBezTo>
                <a:cubicBezTo>
                  <a:pt x="1251221" y="1"/>
                  <a:pt x="1484250" y="73743"/>
                  <a:pt x="1667292" y="207918"/>
                </a:cubicBezTo>
                <a:cubicBezTo>
                  <a:pt x="1891468" y="372247"/>
                  <a:pt x="2020511" y="612284"/>
                  <a:pt x="2020510" y="864955"/>
                </a:cubicBezTo>
                <a:cubicBezTo>
                  <a:pt x="2020510" y="1117625"/>
                  <a:pt x="1891467" y="1357663"/>
                  <a:pt x="1667290" y="1521991"/>
                </a:cubicBezTo>
                <a:cubicBezTo>
                  <a:pt x="1484248" y="1656166"/>
                  <a:pt x="1251219" y="1729907"/>
                  <a:pt x="1010254" y="1729907"/>
                </a:cubicBezTo>
                <a:cubicBezTo>
                  <a:pt x="769289" y="1729907"/>
                  <a:pt x="536260" y="1656166"/>
                  <a:pt x="353218" y="1521990"/>
                </a:cubicBezTo>
                <a:cubicBezTo>
                  <a:pt x="129042" y="1357662"/>
                  <a:pt x="-1" y="1117624"/>
                  <a:pt x="-1" y="864954"/>
                </a:cubicBezTo>
                <a:cubicBezTo>
                  <a:pt x="-1" y="864953"/>
                  <a:pt x="0" y="864953"/>
                  <a:pt x="0" y="86495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16217" tIns="273658" rIns="316217" bIns="273658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i="1" dirty="0"/>
              <a:t>Différence entre les pays ?</a:t>
            </a:r>
          </a:p>
        </p:txBody>
      </p:sp>
      <p:sp>
        <p:nvSpPr>
          <p:cNvPr id="9" name="Forme libre 8"/>
          <p:cNvSpPr/>
          <p:nvPr/>
        </p:nvSpPr>
        <p:spPr>
          <a:xfrm>
            <a:off x="838135" y="4118098"/>
            <a:ext cx="2447641" cy="1876307"/>
          </a:xfrm>
          <a:custGeom>
            <a:avLst/>
            <a:gdLst>
              <a:gd name="connsiteX0" fmla="*/ 0 w 1727564"/>
              <a:gd name="connsiteY0" fmla="*/ 662156 h 1324312"/>
              <a:gd name="connsiteX1" fmla="*/ 338269 w 1727564"/>
              <a:gd name="connsiteY1" fmla="*/ 136643 h 1324312"/>
              <a:gd name="connsiteX2" fmla="*/ 863783 w 1727564"/>
              <a:gd name="connsiteY2" fmla="*/ 1 h 1324312"/>
              <a:gd name="connsiteX3" fmla="*/ 1389297 w 1727564"/>
              <a:gd name="connsiteY3" fmla="*/ 136644 h 1324312"/>
              <a:gd name="connsiteX4" fmla="*/ 1727564 w 1727564"/>
              <a:gd name="connsiteY4" fmla="*/ 662159 h 1324312"/>
              <a:gd name="connsiteX5" fmla="*/ 1389296 w 1727564"/>
              <a:gd name="connsiteY5" fmla="*/ 1187673 h 1324312"/>
              <a:gd name="connsiteX6" fmla="*/ 863782 w 1727564"/>
              <a:gd name="connsiteY6" fmla="*/ 1324315 h 1324312"/>
              <a:gd name="connsiteX7" fmla="*/ 338268 w 1727564"/>
              <a:gd name="connsiteY7" fmla="*/ 1187672 h 1324312"/>
              <a:gd name="connsiteX8" fmla="*/ 0 w 1727564"/>
              <a:gd name="connsiteY8" fmla="*/ 662158 h 1324312"/>
              <a:gd name="connsiteX9" fmla="*/ 0 w 1727564"/>
              <a:gd name="connsiteY9" fmla="*/ 662156 h 13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7564" h="1324312">
                <a:moveTo>
                  <a:pt x="0" y="662156"/>
                </a:moveTo>
                <a:cubicBezTo>
                  <a:pt x="0" y="456189"/>
                  <a:pt x="125030" y="261950"/>
                  <a:pt x="338269" y="136643"/>
                </a:cubicBezTo>
                <a:cubicBezTo>
                  <a:pt x="489068" y="48028"/>
                  <a:pt x="673775" y="1"/>
                  <a:pt x="863783" y="1"/>
                </a:cubicBezTo>
                <a:cubicBezTo>
                  <a:pt x="1053792" y="1"/>
                  <a:pt x="1238499" y="48028"/>
                  <a:pt x="1389297" y="136644"/>
                </a:cubicBezTo>
                <a:cubicBezTo>
                  <a:pt x="1602536" y="261952"/>
                  <a:pt x="1727565" y="456191"/>
                  <a:pt x="1727564" y="662159"/>
                </a:cubicBezTo>
                <a:cubicBezTo>
                  <a:pt x="1727564" y="868126"/>
                  <a:pt x="1602534" y="1062365"/>
                  <a:pt x="1389296" y="1187673"/>
                </a:cubicBezTo>
                <a:cubicBezTo>
                  <a:pt x="1238498" y="1276288"/>
                  <a:pt x="1053791" y="1324315"/>
                  <a:pt x="863782" y="1324315"/>
                </a:cubicBezTo>
                <a:cubicBezTo>
                  <a:pt x="673773" y="1324315"/>
                  <a:pt x="489066" y="1276288"/>
                  <a:pt x="338268" y="1187672"/>
                </a:cubicBezTo>
                <a:cubicBezTo>
                  <a:pt x="125029" y="1062364"/>
                  <a:pt x="0" y="868125"/>
                  <a:pt x="0" y="662158"/>
                </a:cubicBezTo>
                <a:lnTo>
                  <a:pt x="0" y="6621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5856" tIns="216801" rIns="275856" bIns="21680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/>
              <a:t>Le droit s’adapte au coutume et aux usages du Pays.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6267667" y="4221199"/>
            <a:ext cx="2448274" cy="1944788"/>
          </a:xfrm>
          <a:custGeom>
            <a:avLst/>
            <a:gdLst>
              <a:gd name="connsiteX0" fmla="*/ 0 w 1774113"/>
              <a:gd name="connsiteY0" fmla="*/ 855627 h 1711253"/>
              <a:gd name="connsiteX1" fmla="*/ 271227 w 1774113"/>
              <a:gd name="connsiteY1" fmla="*/ 239796 h 1711253"/>
              <a:gd name="connsiteX2" fmla="*/ 887059 w 1774113"/>
              <a:gd name="connsiteY2" fmla="*/ 1 h 1711253"/>
              <a:gd name="connsiteX3" fmla="*/ 1502890 w 1774113"/>
              <a:gd name="connsiteY3" fmla="*/ 239798 h 1711253"/>
              <a:gd name="connsiteX4" fmla="*/ 1774115 w 1774113"/>
              <a:gd name="connsiteY4" fmla="*/ 855630 h 1711253"/>
              <a:gd name="connsiteX5" fmla="*/ 1502889 w 1774113"/>
              <a:gd name="connsiteY5" fmla="*/ 1471461 h 1711253"/>
              <a:gd name="connsiteX6" fmla="*/ 887057 w 1774113"/>
              <a:gd name="connsiteY6" fmla="*/ 1711257 h 1711253"/>
              <a:gd name="connsiteX7" fmla="*/ 271226 w 1774113"/>
              <a:gd name="connsiteY7" fmla="*/ 1471461 h 1711253"/>
              <a:gd name="connsiteX8" fmla="*/ 1 w 1774113"/>
              <a:gd name="connsiteY8" fmla="*/ 855629 h 1711253"/>
              <a:gd name="connsiteX9" fmla="*/ 0 w 1774113"/>
              <a:gd name="connsiteY9" fmla="*/ 855627 h 1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113" h="1711253">
                <a:moveTo>
                  <a:pt x="0" y="855627"/>
                </a:moveTo>
                <a:cubicBezTo>
                  <a:pt x="0" y="623349"/>
                  <a:pt x="97905" y="401053"/>
                  <a:pt x="271227" y="239796"/>
                </a:cubicBezTo>
                <a:cubicBezTo>
                  <a:pt x="436569" y="85963"/>
                  <a:pt x="657335" y="1"/>
                  <a:pt x="887059" y="1"/>
                </a:cubicBezTo>
                <a:cubicBezTo>
                  <a:pt x="1116783" y="1"/>
                  <a:pt x="1337548" y="85964"/>
                  <a:pt x="1502890" y="239798"/>
                </a:cubicBezTo>
                <a:cubicBezTo>
                  <a:pt x="1676211" y="401055"/>
                  <a:pt x="1774115" y="623352"/>
                  <a:pt x="1774115" y="855630"/>
                </a:cubicBezTo>
                <a:cubicBezTo>
                  <a:pt x="1774115" y="1087908"/>
                  <a:pt x="1676211" y="1310205"/>
                  <a:pt x="1502889" y="1471461"/>
                </a:cubicBezTo>
                <a:cubicBezTo>
                  <a:pt x="1337547" y="1625294"/>
                  <a:pt x="1116781" y="1711257"/>
                  <a:pt x="887057" y="1711257"/>
                </a:cubicBezTo>
                <a:cubicBezTo>
                  <a:pt x="657333" y="1711257"/>
                  <a:pt x="436568" y="1625294"/>
                  <a:pt x="271226" y="1471461"/>
                </a:cubicBezTo>
                <a:cubicBezTo>
                  <a:pt x="97905" y="1310204"/>
                  <a:pt x="1" y="1087907"/>
                  <a:pt x="1" y="855629"/>
                </a:cubicBezTo>
                <a:cubicBezTo>
                  <a:pt x="1" y="855628"/>
                  <a:pt x="0" y="855628"/>
                  <a:pt x="0" y="85562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2673" tIns="273467" rIns="282673" bIns="273467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>
                <a:solidFill>
                  <a:schemeClr val="tx1"/>
                </a:solidFill>
              </a:rPr>
              <a:t>Le pouvoir est détenue de différente manière dans de nombreux </a:t>
            </a:r>
            <a:r>
              <a:rPr lang="fr-FR" sz="1600" b="1" dirty="0" smtClean="0">
                <a:solidFill>
                  <a:schemeClr val="tx1"/>
                </a:solidFill>
              </a:rPr>
              <a:t>pays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Flèche vers le haut 15"/>
          <p:cNvSpPr/>
          <p:nvPr/>
        </p:nvSpPr>
        <p:spPr>
          <a:xfrm rot="14337129">
            <a:off x="3215259" y="4369131"/>
            <a:ext cx="503238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7" name="Flèche vers le haut 16"/>
          <p:cNvSpPr/>
          <p:nvPr/>
        </p:nvSpPr>
        <p:spPr>
          <a:xfrm rot="6623644">
            <a:off x="5623302" y="4312499"/>
            <a:ext cx="503238" cy="50323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33" name="Rectangle à coins arrondis 32"/>
          <p:cNvSpPr/>
          <p:nvPr/>
        </p:nvSpPr>
        <p:spPr>
          <a:xfrm>
            <a:off x="3841838" y="5589240"/>
            <a:ext cx="2376000" cy="1080000"/>
          </a:xfrm>
          <a:prstGeom prst="round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Démocratie (Espagne)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</a:t>
            </a:r>
            <a:r>
              <a:rPr lang="fr-FR" sz="1400" dirty="0">
                <a:solidFill>
                  <a:srgbClr val="000000"/>
                </a:solidFill>
              </a:rPr>
              <a:t>:Dictature (Corée du </a:t>
            </a:r>
            <a:r>
              <a:rPr lang="fr-FR" sz="1400" dirty="0" smtClean="0">
                <a:solidFill>
                  <a:srgbClr val="000000"/>
                </a:solidFill>
              </a:rPr>
              <a:t>Nord)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323528" y="2527881"/>
            <a:ext cx="2376000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Polygamie Afrique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Enfant unique Chine</a:t>
            </a:r>
          </a:p>
        </p:txBody>
      </p:sp>
      <p:sp>
        <p:nvSpPr>
          <p:cNvPr id="38" name="Ellipse 37"/>
          <p:cNvSpPr/>
          <p:nvPr/>
        </p:nvSpPr>
        <p:spPr>
          <a:xfrm>
            <a:off x="3308259" y="1018346"/>
            <a:ext cx="2452351" cy="150953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Les </a:t>
            </a:r>
            <a:r>
              <a:rPr lang="fr-FR" sz="1600" b="1" dirty="0"/>
              <a:t>pays car ils n’ont pas les mêmes </a:t>
            </a:r>
            <a:r>
              <a:rPr lang="fr-FR" sz="1600" b="1" dirty="0" smtClean="0"/>
              <a:t>règles administratives / Politiques</a:t>
            </a:r>
            <a:endParaRPr lang="fr-FR" sz="1600" b="1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6138433" y="1233113"/>
            <a:ext cx="2376000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TVA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Taxes sur l’importation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Impôts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rot="19568465">
            <a:off x="5122777" y="923010"/>
            <a:ext cx="914400" cy="914400"/>
          </a:xfrm>
          <a:prstGeom prst="arc">
            <a:avLst>
              <a:gd name="adj1" fmla="val 16158369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/>
          </a:p>
        </p:txBody>
      </p:sp>
      <p:sp>
        <p:nvSpPr>
          <p:cNvPr id="41" name="Arc 40"/>
          <p:cNvSpPr/>
          <p:nvPr/>
        </p:nvSpPr>
        <p:spPr>
          <a:xfrm rot="5070780">
            <a:off x="6180055" y="5626170"/>
            <a:ext cx="914400" cy="914400"/>
          </a:xfrm>
          <a:prstGeom prst="arc">
            <a:avLst>
              <a:gd name="adj1" fmla="val 18027893"/>
              <a:gd name="adj2" fmla="val 26994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2" name="Flèche vers le haut 41"/>
          <p:cNvSpPr/>
          <p:nvPr/>
        </p:nvSpPr>
        <p:spPr>
          <a:xfrm>
            <a:off x="4425591" y="2628300"/>
            <a:ext cx="503238" cy="50323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43" name="Arc 42"/>
          <p:cNvSpPr/>
          <p:nvPr/>
        </p:nvSpPr>
        <p:spPr>
          <a:xfrm rot="10800000">
            <a:off x="313035" y="3607881"/>
            <a:ext cx="914400" cy="914400"/>
          </a:xfrm>
          <a:prstGeom prst="arc">
            <a:avLst>
              <a:gd name="adj1" fmla="val 18027893"/>
              <a:gd name="adj2" fmla="val 26994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7900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852184" y="5672596"/>
            <a:ext cx="2376000" cy="1080000"/>
          </a:xfrm>
          <a:prstGeom prst="round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Manque de logements sociaux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</a:rPr>
              <a:t>Ex : Manque de moyens  (Douanes)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619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>Pourquoi le droit n’est-il toujours pas appliqué </a:t>
            </a:r>
            <a:r>
              <a:rPr lang="fr-FR" sz="3200" b="1" i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  <a:endParaRPr lang="fr-FR" sz="3200" b="1" i="1" cap="sm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0191" y="2243967"/>
            <a:ext cx="2376000" cy="1080000"/>
          </a:xfrm>
          <a:prstGeom prst="round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1" dirty="0" smtClean="0">
                <a:solidFill>
                  <a:srgbClr val="000000"/>
                </a:solidFill>
              </a:rPr>
              <a:t>Ex : Manque de moyens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1" dirty="0" smtClean="0">
                <a:solidFill>
                  <a:srgbClr val="000000"/>
                </a:solidFill>
              </a:rPr>
              <a:t>Ex : Aucune volonté politique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1" dirty="0" smtClean="0">
                <a:solidFill>
                  <a:srgbClr val="000000"/>
                </a:solidFill>
              </a:rPr>
              <a:t>Ex :Discriminations </a:t>
            </a:r>
            <a:r>
              <a:rPr lang="fr-FR" sz="1400" i="1" dirty="0">
                <a:solidFill>
                  <a:srgbClr val="000000"/>
                </a:solidFill>
              </a:rPr>
              <a:t>à </a:t>
            </a:r>
            <a:r>
              <a:rPr lang="fr-FR" sz="1400" i="1" dirty="0" smtClean="0">
                <a:solidFill>
                  <a:srgbClr val="000000"/>
                </a:solidFill>
              </a:rPr>
              <a:t>l'embauche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659491" y="3499297"/>
            <a:ext cx="2020510" cy="1729903"/>
          </a:xfrm>
          <a:custGeom>
            <a:avLst/>
            <a:gdLst>
              <a:gd name="connsiteX0" fmla="*/ 0 w 2020510"/>
              <a:gd name="connsiteY0" fmla="*/ 864952 h 1729903"/>
              <a:gd name="connsiteX1" fmla="*/ 353220 w 2020510"/>
              <a:gd name="connsiteY1" fmla="*/ 207917 h 1729903"/>
              <a:gd name="connsiteX2" fmla="*/ 1010256 w 2020510"/>
              <a:gd name="connsiteY2" fmla="*/ 1 h 1729903"/>
              <a:gd name="connsiteX3" fmla="*/ 1667292 w 2020510"/>
              <a:gd name="connsiteY3" fmla="*/ 207918 h 1729903"/>
              <a:gd name="connsiteX4" fmla="*/ 2020510 w 2020510"/>
              <a:gd name="connsiteY4" fmla="*/ 864955 h 1729903"/>
              <a:gd name="connsiteX5" fmla="*/ 1667290 w 2020510"/>
              <a:gd name="connsiteY5" fmla="*/ 1521991 h 1729903"/>
              <a:gd name="connsiteX6" fmla="*/ 1010254 w 2020510"/>
              <a:gd name="connsiteY6" fmla="*/ 1729907 h 1729903"/>
              <a:gd name="connsiteX7" fmla="*/ 353218 w 2020510"/>
              <a:gd name="connsiteY7" fmla="*/ 1521990 h 1729903"/>
              <a:gd name="connsiteX8" fmla="*/ -1 w 2020510"/>
              <a:gd name="connsiteY8" fmla="*/ 864954 h 1729903"/>
              <a:gd name="connsiteX9" fmla="*/ 0 w 2020510"/>
              <a:gd name="connsiteY9" fmla="*/ 864952 h 172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0510" h="1729903">
                <a:moveTo>
                  <a:pt x="0" y="864952"/>
                </a:moveTo>
                <a:cubicBezTo>
                  <a:pt x="0" y="612282"/>
                  <a:pt x="129044" y="372245"/>
                  <a:pt x="353220" y="207917"/>
                </a:cubicBezTo>
                <a:cubicBezTo>
                  <a:pt x="536262" y="73742"/>
                  <a:pt x="769291" y="1"/>
                  <a:pt x="1010256" y="1"/>
                </a:cubicBezTo>
                <a:cubicBezTo>
                  <a:pt x="1251221" y="1"/>
                  <a:pt x="1484250" y="73743"/>
                  <a:pt x="1667292" y="207918"/>
                </a:cubicBezTo>
                <a:cubicBezTo>
                  <a:pt x="1891468" y="372247"/>
                  <a:pt x="2020511" y="612284"/>
                  <a:pt x="2020510" y="864955"/>
                </a:cubicBezTo>
                <a:cubicBezTo>
                  <a:pt x="2020510" y="1117625"/>
                  <a:pt x="1891467" y="1357663"/>
                  <a:pt x="1667290" y="1521991"/>
                </a:cubicBezTo>
                <a:cubicBezTo>
                  <a:pt x="1484248" y="1656166"/>
                  <a:pt x="1251219" y="1729907"/>
                  <a:pt x="1010254" y="1729907"/>
                </a:cubicBezTo>
                <a:cubicBezTo>
                  <a:pt x="769289" y="1729907"/>
                  <a:pt x="536260" y="1656166"/>
                  <a:pt x="353218" y="1521990"/>
                </a:cubicBezTo>
                <a:cubicBezTo>
                  <a:pt x="129042" y="1357662"/>
                  <a:pt x="-1" y="1117624"/>
                  <a:pt x="-1" y="864954"/>
                </a:cubicBezTo>
                <a:cubicBezTo>
                  <a:pt x="-1" y="864953"/>
                  <a:pt x="0" y="864953"/>
                  <a:pt x="0" y="86495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16217" tIns="273658" rIns="316217" bIns="273658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i="1" dirty="0" smtClean="0"/>
              <a:t>NON !</a:t>
            </a:r>
            <a:endParaRPr lang="fr-FR" b="1" i="1" dirty="0"/>
          </a:p>
        </p:txBody>
      </p:sp>
      <p:sp>
        <p:nvSpPr>
          <p:cNvPr id="8" name="Forme libre 7"/>
          <p:cNvSpPr/>
          <p:nvPr/>
        </p:nvSpPr>
        <p:spPr>
          <a:xfrm>
            <a:off x="3383898" y="979255"/>
            <a:ext cx="2447641" cy="1876307"/>
          </a:xfrm>
          <a:custGeom>
            <a:avLst/>
            <a:gdLst>
              <a:gd name="connsiteX0" fmla="*/ 0 w 1727564"/>
              <a:gd name="connsiteY0" fmla="*/ 662156 h 1324312"/>
              <a:gd name="connsiteX1" fmla="*/ 338269 w 1727564"/>
              <a:gd name="connsiteY1" fmla="*/ 136643 h 1324312"/>
              <a:gd name="connsiteX2" fmla="*/ 863783 w 1727564"/>
              <a:gd name="connsiteY2" fmla="*/ 1 h 1324312"/>
              <a:gd name="connsiteX3" fmla="*/ 1389297 w 1727564"/>
              <a:gd name="connsiteY3" fmla="*/ 136644 h 1324312"/>
              <a:gd name="connsiteX4" fmla="*/ 1727564 w 1727564"/>
              <a:gd name="connsiteY4" fmla="*/ 662159 h 1324312"/>
              <a:gd name="connsiteX5" fmla="*/ 1389296 w 1727564"/>
              <a:gd name="connsiteY5" fmla="*/ 1187673 h 1324312"/>
              <a:gd name="connsiteX6" fmla="*/ 863782 w 1727564"/>
              <a:gd name="connsiteY6" fmla="*/ 1324315 h 1324312"/>
              <a:gd name="connsiteX7" fmla="*/ 338268 w 1727564"/>
              <a:gd name="connsiteY7" fmla="*/ 1187672 h 1324312"/>
              <a:gd name="connsiteX8" fmla="*/ 0 w 1727564"/>
              <a:gd name="connsiteY8" fmla="*/ 662158 h 1324312"/>
              <a:gd name="connsiteX9" fmla="*/ 0 w 1727564"/>
              <a:gd name="connsiteY9" fmla="*/ 662156 h 13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7564" h="1324312">
                <a:moveTo>
                  <a:pt x="0" y="662156"/>
                </a:moveTo>
                <a:cubicBezTo>
                  <a:pt x="0" y="456189"/>
                  <a:pt x="125030" y="261950"/>
                  <a:pt x="338269" y="136643"/>
                </a:cubicBezTo>
                <a:cubicBezTo>
                  <a:pt x="489068" y="48028"/>
                  <a:pt x="673775" y="1"/>
                  <a:pt x="863783" y="1"/>
                </a:cubicBezTo>
                <a:cubicBezTo>
                  <a:pt x="1053792" y="1"/>
                  <a:pt x="1238499" y="48028"/>
                  <a:pt x="1389297" y="136644"/>
                </a:cubicBezTo>
                <a:cubicBezTo>
                  <a:pt x="1602536" y="261952"/>
                  <a:pt x="1727565" y="456191"/>
                  <a:pt x="1727564" y="662159"/>
                </a:cubicBezTo>
                <a:cubicBezTo>
                  <a:pt x="1727564" y="868126"/>
                  <a:pt x="1602534" y="1062365"/>
                  <a:pt x="1389296" y="1187673"/>
                </a:cubicBezTo>
                <a:cubicBezTo>
                  <a:pt x="1238498" y="1276288"/>
                  <a:pt x="1053791" y="1324315"/>
                  <a:pt x="863782" y="1324315"/>
                </a:cubicBezTo>
                <a:cubicBezTo>
                  <a:pt x="673773" y="1324315"/>
                  <a:pt x="489066" y="1276288"/>
                  <a:pt x="338268" y="1187672"/>
                </a:cubicBezTo>
                <a:cubicBezTo>
                  <a:pt x="125029" y="1062364"/>
                  <a:pt x="0" y="868125"/>
                  <a:pt x="0" y="662158"/>
                </a:cubicBezTo>
                <a:lnTo>
                  <a:pt x="0" y="662156"/>
                </a:lnTo>
                <a:close/>
              </a:path>
            </a:pathLst>
          </a:cu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75856" tIns="216801" rIns="275856" bIns="216801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i="1" dirty="0"/>
              <a:t>C’est la volonté de certains dirigeants pour garder l’autorité sur les citoyens. 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 smtClean="0"/>
              <a:t> </a:t>
            </a:r>
            <a:endParaRPr lang="fr-FR" sz="1600" b="1" dirty="0"/>
          </a:p>
        </p:txBody>
      </p:sp>
      <p:sp>
        <p:nvSpPr>
          <p:cNvPr id="9" name="Forme libre 8"/>
          <p:cNvSpPr/>
          <p:nvPr/>
        </p:nvSpPr>
        <p:spPr>
          <a:xfrm>
            <a:off x="6292283" y="4081221"/>
            <a:ext cx="2448274" cy="1944788"/>
          </a:xfrm>
          <a:custGeom>
            <a:avLst/>
            <a:gdLst>
              <a:gd name="connsiteX0" fmla="*/ 0 w 1774113"/>
              <a:gd name="connsiteY0" fmla="*/ 855627 h 1711253"/>
              <a:gd name="connsiteX1" fmla="*/ 271227 w 1774113"/>
              <a:gd name="connsiteY1" fmla="*/ 239796 h 1711253"/>
              <a:gd name="connsiteX2" fmla="*/ 887059 w 1774113"/>
              <a:gd name="connsiteY2" fmla="*/ 1 h 1711253"/>
              <a:gd name="connsiteX3" fmla="*/ 1502890 w 1774113"/>
              <a:gd name="connsiteY3" fmla="*/ 239798 h 1711253"/>
              <a:gd name="connsiteX4" fmla="*/ 1774115 w 1774113"/>
              <a:gd name="connsiteY4" fmla="*/ 855630 h 1711253"/>
              <a:gd name="connsiteX5" fmla="*/ 1502889 w 1774113"/>
              <a:gd name="connsiteY5" fmla="*/ 1471461 h 1711253"/>
              <a:gd name="connsiteX6" fmla="*/ 887057 w 1774113"/>
              <a:gd name="connsiteY6" fmla="*/ 1711257 h 1711253"/>
              <a:gd name="connsiteX7" fmla="*/ 271226 w 1774113"/>
              <a:gd name="connsiteY7" fmla="*/ 1471461 h 1711253"/>
              <a:gd name="connsiteX8" fmla="*/ 1 w 1774113"/>
              <a:gd name="connsiteY8" fmla="*/ 855629 h 1711253"/>
              <a:gd name="connsiteX9" fmla="*/ 0 w 1774113"/>
              <a:gd name="connsiteY9" fmla="*/ 855627 h 1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4113" h="1711253">
                <a:moveTo>
                  <a:pt x="0" y="855627"/>
                </a:moveTo>
                <a:cubicBezTo>
                  <a:pt x="0" y="623349"/>
                  <a:pt x="97905" y="401053"/>
                  <a:pt x="271227" y="239796"/>
                </a:cubicBezTo>
                <a:cubicBezTo>
                  <a:pt x="436569" y="85963"/>
                  <a:pt x="657335" y="1"/>
                  <a:pt x="887059" y="1"/>
                </a:cubicBezTo>
                <a:cubicBezTo>
                  <a:pt x="1116783" y="1"/>
                  <a:pt x="1337548" y="85964"/>
                  <a:pt x="1502890" y="239798"/>
                </a:cubicBezTo>
                <a:cubicBezTo>
                  <a:pt x="1676211" y="401055"/>
                  <a:pt x="1774115" y="623352"/>
                  <a:pt x="1774115" y="855630"/>
                </a:cubicBezTo>
                <a:cubicBezTo>
                  <a:pt x="1774115" y="1087908"/>
                  <a:pt x="1676211" y="1310205"/>
                  <a:pt x="1502889" y="1471461"/>
                </a:cubicBezTo>
                <a:cubicBezTo>
                  <a:pt x="1337547" y="1625294"/>
                  <a:pt x="1116781" y="1711257"/>
                  <a:pt x="887057" y="1711257"/>
                </a:cubicBezTo>
                <a:cubicBezTo>
                  <a:pt x="657333" y="1711257"/>
                  <a:pt x="436568" y="1625294"/>
                  <a:pt x="271226" y="1471461"/>
                </a:cubicBezTo>
                <a:cubicBezTo>
                  <a:pt x="97905" y="1310204"/>
                  <a:pt x="1" y="1087907"/>
                  <a:pt x="1" y="855629"/>
                </a:cubicBezTo>
                <a:cubicBezTo>
                  <a:pt x="1" y="855628"/>
                  <a:pt x="0" y="855628"/>
                  <a:pt x="0" y="855627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2673" tIns="273467" rIns="282673" bIns="273467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dirty="0" smtClean="0">
                <a:solidFill>
                  <a:schemeClr val="tx1"/>
                </a:solidFill>
              </a:rPr>
              <a:t>Impossibilité technique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699125" y="3928196"/>
            <a:ext cx="2298589" cy="1745135"/>
          </a:xfrm>
          <a:custGeom>
            <a:avLst/>
            <a:gdLst>
              <a:gd name="connsiteX0" fmla="*/ 0 w 1839237"/>
              <a:gd name="connsiteY0" fmla="*/ 872568 h 1745135"/>
              <a:gd name="connsiteX1" fmla="*/ 286641 w 1839237"/>
              <a:gd name="connsiteY1" fmla="*/ 239589 h 1745135"/>
              <a:gd name="connsiteX2" fmla="*/ 919621 w 1839237"/>
              <a:gd name="connsiteY2" fmla="*/ 1 h 1745135"/>
              <a:gd name="connsiteX3" fmla="*/ 1552600 w 1839237"/>
              <a:gd name="connsiteY3" fmla="*/ 239591 h 1745135"/>
              <a:gd name="connsiteX4" fmla="*/ 1839239 w 1839237"/>
              <a:gd name="connsiteY4" fmla="*/ 872571 h 1745135"/>
              <a:gd name="connsiteX5" fmla="*/ 1552599 w 1839237"/>
              <a:gd name="connsiteY5" fmla="*/ 1505550 h 1745135"/>
              <a:gd name="connsiteX6" fmla="*/ 919620 w 1839237"/>
              <a:gd name="connsiteY6" fmla="*/ 1745139 h 1745135"/>
              <a:gd name="connsiteX7" fmla="*/ 286641 w 1839237"/>
              <a:gd name="connsiteY7" fmla="*/ 1505549 h 1745135"/>
              <a:gd name="connsiteX8" fmla="*/ 2 w 1839237"/>
              <a:gd name="connsiteY8" fmla="*/ 872569 h 1745135"/>
              <a:gd name="connsiteX9" fmla="*/ 0 w 1839237"/>
              <a:gd name="connsiteY9" fmla="*/ 872568 h 17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9237" h="1745135">
                <a:moveTo>
                  <a:pt x="0" y="872568"/>
                </a:moveTo>
                <a:cubicBezTo>
                  <a:pt x="0" y="633202"/>
                  <a:pt x="103636" y="404346"/>
                  <a:pt x="286641" y="239589"/>
                </a:cubicBezTo>
                <a:cubicBezTo>
                  <a:pt x="457510" y="85757"/>
                  <a:pt x="684076" y="0"/>
                  <a:pt x="919621" y="1"/>
                </a:cubicBezTo>
                <a:cubicBezTo>
                  <a:pt x="1155166" y="1"/>
                  <a:pt x="1381731" y="85759"/>
                  <a:pt x="1552600" y="239591"/>
                </a:cubicBezTo>
                <a:cubicBezTo>
                  <a:pt x="1735604" y="404348"/>
                  <a:pt x="1839240" y="633204"/>
                  <a:pt x="1839239" y="872571"/>
                </a:cubicBezTo>
                <a:cubicBezTo>
                  <a:pt x="1839239" y="1111937"/>
                  <a:pt x="1735603" y="1340793"/>
                  <a:pt x="1552599" y="1505550"/>
                </a:cubicBezTo>
                <a:cubicBezTo>
                  <a:pt x="1381730" y="1659382"/>
                  <a:pt x="1155165" y="1745139"/>
                  <a:pt x="919620" y="1745139"/>
                </a:cubicBezTo>
                <a:cubicBezTo>
                  <a:pt x="684075" y="1745139"/>
                  <a:pt x="457510" y="1659381"/>
                  <a:pt x="286641" y="1505549"/>
                </a:cubicBezTo>
                <a:cubicBezTo>
                  <a:pt x="103637" y="1340792"/>
                  <a:pt x="1" y="1111936"/>
                  <a:pt x="2" y="872569"/>
                </a:cubicBezTo>
                <a:cubicBezTo>
                  <a:pt x="1" y="872569"/>
                  <a:pt x="1" y="872568"/>
                  <a:pt x="0" y="872568"/>
                </a:cubicBezTo>
                <a:close/>
              </a:path>
            </a:pathLst>
          </a:cu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20423036"/>
              <a:satOff val="-23986"/>
              <a:lumOff val="9216"/>
              <a:alphaOff val="0"/>
            </a:schemeClr>
          </a:fillRef>
          <a:effectRef idx="1">
            <a:schemeClr val="accent4">
              <a:hueOff val="20423036"/>
              <a:satOff val="-23986"/>
              <a:lumOff val="9216"/>
              <a:alphaOff val="0"/>
            </a:schemeClr>
          </a:effectRef>
          <a:fontRef idx="minor">
            <a:schemeClr val="dk1"/>
          </a:fontRef>
        </p:style>
        <p:txBody>
          <a:bodyPr lIns="292210" tIns="278429" rIns="292210" bIns="278429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600" b="1" i="1" dirty="0"/>
              <a:t>C’est l’organisation du pays qui ne permet pas de faire respecter les lois</a:t>
            </a:r>
            <a:endParaRPr lang="fr-FR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084888" y="1201128"/>
            <a:ext cx="2663576" cy="1080000"/>
          </a:xfrm>
          <a:prstGeom prst="round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1" dirty="0" smtClean="0">
                <a:solidFill>
                  <a:srgbClr val="000000"/>
                </a:solidFill>
              </a:rPr>
              <a:t>Ex : Dictature comme la Corée du Nord.</a:t>
            </a:r>
            <a:endParaRPr lang="fr-FR" sz="1400" i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/>
              <a:t>Les droits sont bafouées pour garder le pouvoir.  </a:t>
            </a:r>
            <a:endParaRPr lang="fr-FR" sz="1400" dirty="0"/>
          </a:p>
        </p:txBody>
      </p:sp>
      <p:sp>
        <p:nvSpPr>
          <p:cNvPr id="13" name="Arc 12"/>
          <p:cNvSpPr/>
          <p:nvPr/>
        </p:nvSpPr>
        <p:spPr>
          <a:xfrm rot="11541755">
            <a:off x="411134" y="3134787"/>
            <a:ext cx="914400" cy="914400"/>
          </a:xfrm>
          <a:prstGeom prst="arc">
            <a:avLst>
              <a:gd name="adj1" fmla="val 17505683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4" name="Arc 13"/>
          <p:cNvSpPr/>
          <p:nvPr/>
        </p:nvSpPr>
        <p:spPr>
          <a:xfrm rot="20116832">
            <a:off x="5174613" y="986007"/>
            <a:ext cx="914400" cy="914400"/>
          </a:xfrm>
          <a:prstGeom prst="arc">
            <a:avLst>
              <a:gd name="adj1" fmla="val 16064914"/>
              <a:gd name="adj2" fmla="val 263898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/>
          </a:p>
        </p:txBody>
      </p:sp>
      <p:sp>
        <p:nvSpPr>
          <p:cNvPr id="15" name="Flèche vers le haut 14"/>
          <p:cNvSpPr/>
          <p:nvPr/>
        </p:nvSpPr>
        <p:spPr>
          <a:xfrm>
            <a:off x="4418127" y="2923233"/>
            <a:ext cx="503238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6" name="Flèche vers le haut 15"/>
          <p:cNvSpPr/>
          <p:nvPr/>
        </p:nvSpPr>
        <p:spPr>
          <a:xfrm rot="6926545">
            <a:off x="5641252" y="4500153"/>
            <a:ext cx="503238" cy="50323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7" name="Flèche vers le haut 16"/>
          <p:cNvSpPr/>
          <p:nvPr/>
        </p:nvSpPr>
        <p:spPr>
          <a:xfrm rot="14937530">
            <a:off x="3118608" y="4397695"/>
            <a:ext cx="504825" cy="50482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61" name="Arc 60"/>
          <p:cNvSpPr/>
          <p:nvPr/>
        </p:nvSpPr>
        <p:spPr>
          <a:xfrm rot="8014954">
            <a:off x="6274068" y="5606734"/>
            <a:ext cx="914400" cy="914400"/>
          </a:xfrm>
          <a:prstGeom prst="arc">
            <a:avLst>
              <a:gd name="adj1" fmla="val 14218102"/>
              <a:gd name="adj2" fmla="val 18320173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42675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571</Words>
  <Application>Microsoft Office PowerPoint</Application>
  <PresentationFormat>Affichage à l'écran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Mistral</vt:lpstr>
      <vt:lpstr>Thème Office</vt:lpstr>
      <vt:lpstr>ECJS</vt:lpstr>
      <vt:lpstr>Rappel : Le droit</vt:lpstr>
      <vt:lpstr>Qu’est ce que qu’avoir des droits ?</vt:lpstr>
      <vt:lpstr>Le droit est-il indispensable à une organisation en société ?</vt:lpstr>
      <vt:lpstr>Qui « fait » le droit ?</vt:lpstr>
      <vt:lpstr>Pourquoi le droit évolue-t-il ?</vt:lpstr>
      <vt:lpstr>Pourquoi le droit est-il différent selon les pays ?</vt:lpstr>
      <vt:lpstr>Pourquoi le droit n’est-il toujours pas appliqué ?</vt:lpstr>
    </vt:vector>
  </TitlesOfParts>
  <Company>lmb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passage</dc:creator>
  <cp:lastModifiedBy>MG</cp:lastModifiedBy>
  <cp:revision>40</cp:revision>
  <dcterms:created xsi:type="dcterms:W3CDTF">2013-09-20T10:15:35Z</dcterms:created>
  <dcterms:modified xsi:type="dcterms:W3CDTF">2024-12-09T13:28:25Z</dcterms:modified>
</cp:coreProperties>
</file>